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9"/>
  </p:notesMasterIdLst>
  <p:sldIdLst>
    <p:sldId id="334" r:id="rId2"/>
    <p:sldId id="257" r:id="rId3"/>
    <p:sldId id="258" r:id="rId4"/>
    <p:sldId id="336" r:id="rId5"/>
    <p:sldId id="335" r:id="rId6"/>
    <p:sldId id="337" r:id="rId7"/>
    <p:sldId id="338" r:id="rId8"/>
    <p:sldId id="259" r:id="rId9"/>
    <p:sldId id="260" r:id="rId10"/>
    <p:sldId id="339" r:id="rId11"/>
    <p:sldId id="340" r:id="rId12"/>
    <p:sldId id="341" r:id="rId13"/>
    <p:sldId id="263" r:id="rId14"/>
    <p:sldId id="342" r:id="rId15"/>
    <p:sldId id="343" r:id="rId16"/>
    <p:sldId id="344" r:id="rId17"/>
    <p:sldId id="269" r:id="rId18"/>
    <p:sldId id="345" r:id="rId19"/>
    <p:sldId id="270" r:id="rId20"/>
    <p:sldId id="346" r:id="rId21"/>
    <p:sldId id="347" r:id="rId22"/>
    <p:sldId id="348" r:id="rId23"/>
    <p:sldId id="349" r:id="rId24"/>
    <p:sldId id="277" r:id="rId25"/>
    <p:sldId id="278" r:id="rId26"/>
    <p:sldId id="279" r:id="rId27"/>
    <p:sldId id="280" r:id="rId28"/>
    <p:sldId id="281" r:id="rId29"/>
    <p:sldId id="282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embeddedFontLst>
    <p:embeddedFont>
      <p:font typeface="Proxima Nova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jYp7e8DP57rDjd5rC43/En1/ie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56" autoAdjust="0"/>
  </p:normalViewPr>
  <p:slideViewPr>
    <p:cSldViewPr snapToGrid="0">
      <p:cViewPr varScale="1">
        <p:scale>
          <a:sx n="60" d="100"/>
          <a:sy n="60" d="100"/>
        </p:scale>
        <p:origin x="88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2a763626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262a76362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E5C0022D-472E-4BFC-9586-AED31C1B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142A3E8-1A3B-09F1-A450-F14EDF0C07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E3AAF0C2-F930-C943-8764-59BA148E0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8DC65AD4-DCE5-9589-6E51-0CB290EEB2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5667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C42998B-815E-19DE-D1F4-34DAC75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B5B5DEB-79E6-E9BE-3416-447136FED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F65326CA-340E-13C3-6AE7-FE43D8595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2D5FB229-CE4A-3014-DFD1-D41579FC47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64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4B91C53F-429F-0632-06A5-E7871E38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>
            <a:extLst>
              <a:ext uri="{FF2B5EF4-FFF2-40B4-BE49-F238E27FC236}">
                <a16:creationId xmlns:a16="http://schemas.microsoft.com/office/drawing/2014/main" id="{8D0127D1-7321-13FB-D208-655A18367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>
            <a:extLst>
              <a:ext uri="{FF2B5EF4-FFF2-40B4-BE49-F238E27FC236}">
                <a16:creationId xmlns:a16="http://schemas.microsoft.com/office/drawing/2014/main" id="{A6C02FD2-2D3F-326C-CBA4-315BDAE36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>
            <a:extLst>
              <a:ext uri="{FF2B5EF4-FFF2-40B4-BE49-F238E27FC236}">
                <a16:creationId xmlns:a16="http://schemas.microsoft.com/office/drawing/2014/main" id="{B64D01DE-F3C3-BFFB-B771-3100DD7A2C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691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46951e7b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2646951e7b1_0_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g2646951e7b1_0_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511d5260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26511d5260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6511d5260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46951e7b1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2646951e7b1_0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2646951e7b1_0_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46951e7b1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646951e7b1_0_6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2646951e7b1_0_6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46951e7b1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2646951e7b1_0_6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2646951e7b1_0_6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511d5260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6511d52606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g26511d52606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511d52606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26511d52606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26511d52606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511d52606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26511d52606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26511d52606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6511d5260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6511d52606_0_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g26511d52606_0_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511d52606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26511d52606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g26511d52606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511d5260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26511d52606_0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26511d52606_0_3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511d5260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26511d52606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g26511d5260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511d52606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26511d52606_0_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g26511d52606_0_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6511d5260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26511d52606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g26511d52606_0_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511d52606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26511d52606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g26511d52606_0_4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6511d5260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26511d52606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g26511d52606_0_4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326C3FA-9C44-01DA-28FE-C308ED62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4CC1611D-91BD-8B8E-FAB8-81CA73916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CF5E692D-A1AF-529A-E315-4BBD1F114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DFDDE272-86A5-A58A-29C9-DC1BDB2650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981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6511d52606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26511d52606_0_4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26511d52606_0_4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6511d52606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26511d52606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g26511d52606_0_4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6511d52606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26511d52606_0_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g26511d52606_0_4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511d52606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26511d52606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g26511d52606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6511d52606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26511d52606_0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26511d52606_0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511d52606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26511d52606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9" name="Google Shape;589;g26511d52606_0_5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511d52606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6511d52606_0_5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6" name="Google Shape;596;g26511d52606_0_5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6511d52606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26511d52606_0_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g26511d52606_0_5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511d5260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26511d52606_0_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26511d52606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6511d5260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g26511d52606_0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g26511d52606_0_5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9597566-6FD1-1B5B-A5CC-CB3A298E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31929879-AC1E-46F8-AB66-DE5263611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78B7CA02-1452-CDE7-90BD-F0A4EAC92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7A0043EE-0FC2-D0CA-01CA-6CADF44B78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283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6511d5260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26511d52606_0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g26511d52606_0_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511d52606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26511d52606_0_5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g26511d52606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73f8fb86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273f8fb86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g273f8fb86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73f8fb86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273f8fb86c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0" name="Google Shape;670;g273f8fb86c9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73f8fb86c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273f8fb86c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g273f8fb86c9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73f8fb86c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273f8fb86c9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0" name="Google Shape;690;g273f8fb86c9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73f8fb86c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73f8fb86c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2" name="Google Shape;702;g273f8fb86c9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73f8fb86c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g273f8fb86c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1" name="Google Shape;731;g273f8fb86c9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73f8fb86c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273f8fb86c9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g273f8fb86c9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73f8fb86c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273f8fb86c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3" name="Google Shape;803;g273f8fb86c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5E3752-7E43-3C3E-2AF4-ED584BFE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95D0AEC1-5606-CAA9-B068-CB427945A6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F18B81C6-982A-944C-5B64-667631884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E32D7A45-AF8F-B2A2-4386-53EF8AB684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7789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73f8fb86c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g273f8fb86c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4" name="Google Shape;814;g273f8fb86c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73f8fb86c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g273f8fb86c9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4" name="Google Shape;824;g273f8fb86c9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73f8fb86c9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273f8fb86c9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g273f8fb86c9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73f8fb86c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273f8fb86c9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0" name="Google Shape;860;g273f8fb86c9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73f8fb86c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73f8fb86c9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1" name="Google Shape;871;g273f8fb86c9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73f8fb86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273f8fb86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1" name="Google Shape;881;g273f8fb86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73f8fb86c9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73f8fb86c9_0_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273f8fb86c9_0_5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26088ecf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26088ecf5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26088ecf5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1" name="Google Shape;92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4320ba2c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g24320ba2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7698CA-97B8-FB9C-6515-6512B29C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C5B3AFD0-39E9-6232-92B4-941EE56D5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4AE3FFFD-B362-BD44-C545-B8EA1C738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00D9D7BC-D4E3-1DF5-EAA2-D090EA2EAB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463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a2d0dac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aa2d0dac6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example from Vic Nalwa's book. On the left is a photograph of a sculpture by Henry Moore, and on the right is an artist’s sketch of the sculpture. With just a few strokes, the artist is able to convey essential information about the sculpture — its three-dimensional structure, its shading, its highlights, and so on. From this example, we can see that edges, even when sparse in an image, are capable of conveying vital visual information.</a:t>
            </a:r>
            <a:endParaRPr dirty="0"/>
          </a:p>
        </p:txBody>
      </p:sp>
      <p:sp>
        <p:nvSpPr>
          <p:cNvPr id="208" name="Google Shape;208;g2aa2d0dac6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5462C1-4793-D743-FAD6-A1A12706E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0D3FD88C-215B-38B8-2465-744B470D6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1FD1AC5E-6650-DF76-7BE7-9A6F2C1838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A3DAF91B-74E0-18E6-4619-4EAB63EBB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89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228567" y="373362"/>
            <a:ext cx="10462689" cy="129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14"/>
          <p:cNvSpPr txBox="1">
            <a:spLocks noGrp="1"/>
          </p:cNvSpPr>
          <p:nvPr>
            <p:ph type="body" idx="5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14"/>
          <p:cNvSpPr txBox="1">
            <a:spLocks noGrp="1"/>
          </p:cNvSpPr>
          <p:nvPr>
            <p:ph type="body" idx="8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14"/>
          <p:cNvSpPr txBox="1">
            <a:spLocks noGrp="1"/>
          </p:cNvSpPr>
          <p:nvPr>
            <p:ph type="body" idx="14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4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01" name="Google Shape;101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5"/>
          <p:cNvSpPr>
            <a:spLocks noGrp="1"/>
          </p:cNvSpPr>
          <p:nvPr>
            <p:ph type="pic" idx="7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1" name="Google Shape;111;p15"/>
          <p:cNvSpPr txBox="1">
            <a:spLocks noGrp="1"/>
          </p:cNvSpPr>
          <p:nvPr>
            <p:ph type="body" idx="8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9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4" name="Google Shape;114;p15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5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7" name="Google Shape;117;p15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8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5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0" name="Google Shape;120;p15"/>
          <p:cNvSpPr txBox="1">
            <a:spLocks noGrp="1"/>
          </p:cNvSpPr>
          <p:nvPr>
            <p:ph type="body" idx="20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21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5"/>
          <p:cNvSpPr>
            <a:spLocks noGrp="1"/>
          </p:cNvSpPr>
          <p:nvPr>
            <p:ph type="pic" idx="22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3" name="Google Shape;123;p15"/>
          <p:cNvSpPr txBox="1">
            <a:spLocks noGrp="1"/>
          </p:cNvSpPr>
          <p:nvPr>
            <p:ph type="body" idx="23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24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5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6" name="Google Shape;126;p15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7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66074" y="171678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732131" y="2793105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3"/>
          </p:nvPr>
        </p:nvSpPr>
        <p:spPr>
          <a:xfrm>
            <a:off x="1338556" y="386943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4"/>
          </p:nvPr>
        </p:nvSpPr>
        <p:spPr>
          <a:xfrm>
            <a:off x="1922756" y="4958819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5"/>
          </p:nvPr>
        </p:nvSpPr>
        <p:spPr>
          <a:xfrm>
            <a:off x="4388473" y="148289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6"/>
          </p:nvPr>
        </p:nvSpPr>
        <p:spPr>
          <a:xfrm>
            <a:off x="4986029" y="2604186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7"/>
          </p:nvPr>
        </p:nvSpPr>
        <p:spPr>
          <a:xfrm>
            <a:off x="5576938" y="367701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8"/>
          </p:nvPr>
        </p:nvSpPr>
        <p:spPr>
          <a:xfrm>
            <a:off x="6175280" y="4785241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ftr" idx="11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17"/>
          <p:cNvCxnSpPr/>
          <p:nvPr/>
        </p:nvCxnSpPr>
        <p:spPr>
          <a:xfrm>
            <a:off x="4353515" y="5259067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7"/>
          <p:cNvCxnSpPr/>
          <p:nvPr/>
        </p:nvCxnSpPr>
        <p:spPr>
          <a:xfrm>
            <a:off x="3759917" y="4157459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3173453" y="3081694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2586263" y="2005091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6" name="Google Shape;146;p17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729709" y="574358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accen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1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3853543" y="1671639"/>
            <a:ext cx="6735082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3853543" y="3660774"/>
            <a:ext cx="6735082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20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511d52606_0_184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26511d52606_0_184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g26511d52606_0_184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g26511d52606_0_184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26511d52606_0_184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11d52606_0_185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26511d52606_0_185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g26511d52606_0_185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6511d52606_0_185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6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13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9" descr="BITS Pilan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9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tion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11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 type="title">
  <p:cSld name="TITLE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goelaakash123/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icaddison.com/how-the-canny-edge-detector-works/" TargetMode="External"/><Relationship Id="rId2" Type="http://schemas.openxmlformats.org/officeDocument/2006/relationships/hyperlink" Target="https://www.cse.iitd.ac.in/~pkalra/col783-2017/canny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data-science/canny-edge-detection-step-by-step-in-python-computer-vision-b49c3a2d8123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hunkumarsr/LearnComputerVisionWithMithun/blob/main/CV_5_Edge_and_Line_detection.ipynb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C69-C9ED-17AF-8127-828113E1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Aakash Goel</a:t>
            </a:r>
            <a:b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https://www.linkedin.com/in/goelaakash123/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DECD3-7272-A66B-D05A-F5C716C54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688825"/>
          </a:xfrm>
        </p:spPr>
        <p:txBody>
          <a:bodyPr>
            <a:noAutofit/>
          </a:bodyPr>
          <a:lstStyle/>
          <a:p>
            <a:r>
              <a:rPr lang="en-US" sz="1200" dirty="0"/>
              <a:t>Acknowledgement: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Slide Materials adopted from  - Intro to Computer Vision (Cornell Tech); Noah Snavely, </a:t>
            </a:r>
            <a:r>
              <a:rPr lang="en-US" sz="1200" dirty="0">
                <a:solidFill>
                  <a:srgbClr val="FF0000"/>
                </a:solidFill>
              </a:rPr>
              <a:t>prepared by the lead instructor Prof S P Vimal , modified (added some content) by Aakash Goel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7BA-7C01-3743-F6C5-F75895750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6B0C6-F660-E59C-6C87-5A6540BC8E38}"/>
              </a:ext>
            </a:extLst>
          </p:cNvPr>
          <p:cNvSpPr txBox="1"/>
          <p:nvPr/>
        </p:nvSpPr>
        <p:spPr>
          <a:xfrm>
            <a:off x="777765" y="19075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u="sng" dirty="0"/>
              <a:t>Session 5: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dirty="0"/>
              <a:t>Edge Detection (Canny) and Line Detection (Hough)</a:t>
            </a:r>
          </a:p>
        </p:txBody>
      </p:sp>
    </p:spTree>
    <p:extLst>
      <p:ext uri="{BB962C8B-B14F-4D97-AF65-F5344CB8AC3E}">
        <p14:creationId xmlns:p14="http://schemas.microsoft.com/office/powerpoint/2010/main" val="5995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E331503F-7952-24A0-841F-15220B0C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D2ED84EC-3914-F49D-4265-2D87B977E6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2E584A17-D17A-D02F-0397-E09CF97227C0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Depth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distance from the camera.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person standing in front of a wall — their body is closer than the wall behind.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Sharp silhouette or boundary line.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tree in front of a sky background.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The foreground object stops abruptly, revealing a different depth layer behind.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3364FB54-94F6-CBE0-500D-F62C570DB6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11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205FB912-86FB-4B81-64C1-28EDABAE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76B24D67-8583-598E-40FA-2768D85F9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C56AFFD4-FFFD-9FE1-709E-D667A7A360FD}"/>
              </a:ext>
            </a:extLst>
          </p:cNvPr>
          <p:cNvSpPr txBox="1"/>
          <p:nvPr/>
        </p:nvSpPr>
        <p:spPr>
          <a:xfrm>
            <a:off x="6535062" y="1392926"/>
            <a:ext cx="4818738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Color (Reflectance)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the inherent color or reflectance of the surface itself.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white sticker placed on a red notebook.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Sudden color change, not caused by lighting or angle.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Zebra stripes, red apple with green sticker.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Pixel intensity (or color) jumps suddenly because the material itself changes.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907EA90F-B9A3-A455-3434-C5F227C963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99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6DD4EC26-B963-B1A4-0EA2-1FB4B01DA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0476EB05-1768-320B-6ED1-F8A352B08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D40A0774-C3CA-0AFF-7129-BA5937D3566E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4.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Illumination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lighting — either sudden (shadow) or gradual (spotlight).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bright torchlight illuminating part of a wall in a dark room.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Part of the image is bright, part is dark — even if surface color is same.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Shadow of a tree on a sidewalk.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Change in light causes a change in brightness, but not due to object or material change.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4737461D-5A2C-1D94-F87B-C7631A5DEB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79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(Edge Operator Output)</a:t>
            </a:r>
            <a:endParaRPr dirty="0"/>
          </a:p>
        </p:txBody>
      </p:sp>
      <p:sp>
        <p:nvSpPr>
          <p:cNvPr id="243" name="Google Shape;243;g273f8fb86c9_0_5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" name="Google Shape;244;g273f8fb86c9_0_567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>
              <a:buSzPts val="1100"/>
              <a:buNone/>
            </a:pPr>
            <a:r>
              <a:rPr lang="en-US" sz="1200" dirty="0"/>
              <a:t>a. </a:t>
            </a:r>
            <a:r>
              <a:rPr lang="en-US" sz="1200" b="1" dirty="0"/>
              <a:t>Edge Position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exact location in the image where the edge occurs.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To accurately find object boundaries.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Finding the boundary between a person and the background in a photo.</a:t>
            </a:r>
          </a:p>
          <a:p>
            <a:pPr lvl="0" indent="0">
              <a:buSzPts val="1100"/>
              <a:buNone/>
            </a:pPr>
            <a:r>
              <a:rPr lang="en-US" sz="1200" dirty="0"/>
              <a:t>b. </a:t>
            </a:r>
            <a:r>
              <a:rPr lang="en-US" sz="1200" b="1" dirty="0"/>
              <a:t>Edge Magnitude (Strength)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How strong the edge is — how big the change in brightness or color is.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Stronger edges usually indicate more important features.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Edge between black and white = strong; edge between two shades of gray = weak.</a:t>
            </a:r>
          </a:p>
          <a:p>
            <a:pPr lvl="0" indent="0">
              <a:buSzPts val="1100"/>
              <a:buNone/>
            </a:pPr>
            <a:r>
              <a:rPr lang="en-US" sz="1200" dirty="0"/>
              <a:t>c. </a:t>
            </a:r>
            <a:r>
              <a:rPr lang="en-US" sz="1200" b="1" dirty="0"/>
              <a:t>Edge Orientation (Direction)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angle or direction the edge is pointing.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Helps in shape analysis and detecting specific patterns.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A vertical edge (↕️) has different meaning than a horizontal edge (↔️).</a:t>
            </a:r>
            <a:endParaRPr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EEF775B-4988-4B11-C4C4-A72C930E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>
            <a:extLst>
              <a:ext uri="{FF2B5EF4-FFF2-40B4-BE49-F238E27FC236}">
                <a16:creationId xmlns:a16="http://schemas.microsoft.com/office/drawing/2014/main" id="{A489CB28-F2A2-052B-37FC-D075D46A9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(Performance Requirements)</a:t>
            </a:r>
            <a:endParaRPr dirty="0"/>
          </a:p>
        </p:txBody>
      </p:sp>
      <p:sp>
        <p:nvSpPr>
          <p:cNvPr id="243" name="Google Shape;243;g273f8fb86c9_0_567">
            <a:extLst>
              <a:ext uri="{FF2B5EF4-FFF2-40B4-BE49-F238E27FC236}">
                <a16:creationId xmlns:a16="http://schemas.microsoft.com/office/drawing/2014/main" id="{0B8F080F-6C54-0D73-425E-5FB23B15FE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B49672-00CF-9817-6F53-69D9B553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29532"/>
              </p:ext>
            </p:extLst>
          </p:nvPr>
        </p:nvGraphicFramePr>
        <p:xfrm>
          <a:off x="522600" y="1569720"/>
          <a:ext cx="10515600" cy="1859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429502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06219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3012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u="sng"/>
                        <a:t>Requirement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/>
                        <a:t>What It Means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Analogy or Visualization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42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High Detection Rate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Finds </a:t>
                      </a:r>
                      <a:r>
                        <a:rPr lang="en-US" b="1"/>
                        <a:t>all real</a:t>
                      </a:r>
                      <a:r>
                        <a:rPr lang="en-US"/>
                        <a:t> edges in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detecting all road boundaries in a self-driving car camera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24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Good Localization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Places the edge exactly </a:t>
                      </a:r>
                      <a:r>
                        <a:rPr lang="en-US" b="1"/>
                        <a:t>where it actually is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Don’t just say “there’s a door nearby”—pinpoint the actual edge of the door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480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Low Noise Sensitivity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Avoid detecting random patterns or </a:t>
                      </a:r>
                      <a:r>
                        <a:rPr lang="en-US" b="1"/>
                        <a:t>noisy textures</a:t>
                      </a:r>
                      <a:r>
                        <a:rPr lang="en-US"/>
                        <a:t> as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ignoring shadows or camera grain while detecting real objects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4839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5527D9-A99F-ED10-CCF2-CA794804185E}"/>
              </a:ext>
            </a:extLst>
          </p:cNvPr>
          <p:cNvSpPr txBox="1"/>
          <p:nvPr/>
        </p:nvSpPr>
        <p:spPr>
          <a:xfrm>
            <a:off x="677824" y="4549616"/>
            <a:ext cx="10675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good edge detector is not just about finding differences, but about finding the right differences, at the right place, in the right direction, and ignoring distractions.</a:t>
            </a:r>
          </a:p>
        </p:txBody>
      </p:sp>
    </p:spTree>
    <p:extLst>
      <p:ext uri="{BB962C8B-B14F-4D97-AF65-F5344CB8AC3E}">
        <p14:creationId xmlns:p14="http://schemas.microsoft.com/office/powerpoint/2010/main" val="2973196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B56-CDE8-C0C7-A6C9-B5B8EE5A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– Edge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DAA43-62E3-623F-FF03-590B6E80C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BF000-81A0-2673-3AA6-49D291D41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0800" indent="0">
              <a:buNone/>
            </a:pPr>
            <a:r>
              <a:rPr lang="en-US" dirty="0"/>
              <a:t>Canny is considered the gold standard of edge detection. It improves over basic gradient methods by:</a:t>
            </a:r>
          </a:p>
          <a:p>
            <a:pPr lvl="1"/>
            <a:r>
              <a:rPr lang="en-US" dirty="0"/>
              <a:t>Reducing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Avoiding false edges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Ensuring clean and connected edges</a:t>
            </a:r>
          </a:p>
          <a:p>
            <a:endParaRPr lang="en-US" dirty="0"/>
          </a:p>
          <a:p>
            <a:pPr marL="50800" indent="0">
              <a:buNone/>
            </a:pPr>
            <a:r>
              <a:rPr lang="en-US" dirty="0"/>
              <a:t>🧠 Intuition: Think Like a Detective</a:t>
            </a:r>
          </a:p>
          <a:p>
            <a:pPr marL="50800" indent="0">
              <a:buNone/>
            </a:pPr>
            <a:r>
              <a:rPr lang="en-US" dirty="0"/>
              <a:t>Imagine trying to find the boundaries of objects in a photo while avoiding distractions like shadows, noise, and soft textures. Canny is like a detective with 5 steps of evidence collection.</a:t>
            </a:r>
          </a:p>
        </p:txBody>
      </p:sp>
    </p:spTree>
    <p:extLst>
      <p:ext uri="{BB962C8B-B14F-4D97-AF65-F5344CB8AC3E}">
        <p14:creationId xmlns:p14="http://schemas.microsoft.com/office/powerpoint/2010/main" val="175197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14F9E-0652-8579-7A21-4B9C9251C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064A-2478-7DB8-8973-90AC1891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:: Canny – Edge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4DC50-36CB-CBC0-2375-B98428408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CCAD97-40EA-E735-DD76-C4A71546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37641"/>
              </p:ext>
            </p:extLst>
          </p:nvPr>
        </p:nvGraphicFramePr>
        <p:xfrm>
          <a:off x="522514" y="1841113"/>
          <a:ext cx="10515600" cy="28956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40693837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73370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232414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28221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u="sng" dirty="0"/>
                        <a:t>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Goal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Analogy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6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Noise Reduction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Smooth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Clean your glasses before looking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160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Gradient Computation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edge strength &amp; direction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Sobel—find where the image changes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846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Non-Maximum Suppression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Thin the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Keep only the sharpest edge in a local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69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Double Thresholding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 strong vs weak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Think of bold vs faint pencil lines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543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Edge Tracking by Hysteresis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 only connected, meaningful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edges near strong ones are kept; others are discarded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859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ADB38E-D780-39A4-56EA-86BF31E70E25}"/>
              </a:ext>
            </a:extLst>
          </p:cNvPr>
          <p:cNvSpPr txBox="1"/>
          <p:nvPr/>
        </p:nvSpPr>
        <p:spPr>
          <a:xfrm>
            <a:off x="656560" y="5763130"/>
            <a:ext cx="825352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https://www.cse.iitd.ac.in/~pkalra/col783-2017/canny.pdf</a:t>
            </a:r>
            <a:endParaRPr lang="en-US" dirty="0"/>
          </a:p>
          <a:p>
            <a:r>
              <a:rPr lang="en-US" dirty="0">
                <a:hlinkClick r:id="rId3"/>
              </a:rPr>
              <a:t>https://automaticaddison.com/how-the-canny-edge-detector-works/</a:t>
            </a:r>
            <a:endParaRPr lang="en-US" dirty="0"/>
          </a:p>
          <a:p>
            <a:r>
              <a:rPr lang="en-US" dirty="0">
                <a:hlinkClick r:id="rId4"/>
              </a:rPr>
              <a:t>https://medium.com/data-science/canny-edge-detection-step-by-step-in-python-computer-vision-b49c3a2d8123</a:t>
            </a:r>
            <a:r>
              <a:rPr lang="en-US" dirty="0"/>
              <a:t>  -- Explain NMS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0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46951e7b1_0_463"/>
          <p:cNvSpPr txBox="1"/>
          <p:nvPr/>
        </p:nvSpPr>
        <p:spPr>
          <a:xfrm>
            <a:off x="119400" y="1691525"/>
            <a:ext cx="357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g2646951e7b1_0_46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Steps in Canny's Edge Detection</a:t>
            </a:r>
            <a:endParaRPr/>
          </a:p>
        </p:txBody>
      </p:sp>
      <p:sp>
        <p:nvSpPr>
          <p:cNvPr id="300" name="Google Shape;300;g2646951e7b1_0_463"/>
          <p:cNvSpPr txBox="1"/>
          <p:nvPr/>
        </p:nvSpPr>
        <p:spPr>
          <a:xfrm>
            <a:off x="211175" y="1518750"/>
            <a:ext cx="112845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Smooth the input image with a Gaussian ﬁlter.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Compute the gradient magnitude and angle images.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Apply non-maxima suppression to the gradient magnitude image.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Use double thresholding and connectivity analysis to detect and link edges.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1230-D7B9-A4FA-90D8-1FC1D570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Canny Edge Detection - Breakdown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0316C-7CFC-72D7-3CEE-1D9AE857D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0DBAC-3342-93F2-35A8-68B2B45DA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5×5 grayscale image -- This simulates a vertical white edge in the middle of an otherwise dark image.</a:t>
            </a:r>
          </a:p>
          <a:p>
            <a:pPr marL="50800" indent="0">
              <a:buNone/>
            </a:pPr>
            <a:r>
              <a:rPr lang="en-US" sz="1200" dirty="0"/>
              <a:t>[ [10, 10, 10,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10, 10, 10] ]</a:t>
            </a:r>
          </a:p>
          <a:p>
            <a:pPr marL="50800" indent="0">
              <a:buNone/>
            </a:pPr>
            <a:endParaRPr lang="en-US" sz="1200" dirty="0"/>
          </a:p>
          <a:p>
            <a:r>
              <a:rPr lang="en-US" sz="1200" dirty="0"/>
              <a:t>Apply a Gaussian filter to reduce noise.</a:t>
            </a:r>
          </a:p>
          <a:p>
            <a:pPr marL="50800" indent="0">
              <a:buNone/>
            </a:pPr>
            <a:r>
              <a:rPr lang="fi-FI" sz="1200" dirty="0"/>
              <a:t>3×3 Gaussian Kernel (σ ≈ 1):</a:t>
            </a:r>
          </a:p>
          <a:p>
            <a:pPr marL="50800" indent="0">
              <a:buNone/>
            </a:pPr>
            <a:r>
              <a:rPr lang="fi-FI" sz="1200" dirty="0"/>
              <a:t>[ [1, 2, 1],</a:t>
            </a:r>
          </a:p>
          <a:p>
            <a:pPr marL="50800" indent="0">
              <a:buNone/>
            </a:pPr>
            <a:r>
              <a:rPr lang="fi-FI" sz="1200" dirty="0"/>
              <a:t>  [2, 4, 2],</a:t>
            </a:r>
          </a:p>
          <a:p>
            <a:pPr marL="50800" indent="0">
              <a:buNone/>
            </a:pPr>
            <a:r>
              <a:rPr lang="fi-FI" sz="1200" dirty="0"/>
              <a:t>  [1, 2, 1] ] / 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70D12-5735-B7F4-1BA7-E1687015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77" y="3197279"/>
            <a:ext cx="4563112" cy="2876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2AF72-4D63-5871-C925-CD81B73E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44" y="2110913"/>
            <a:ext cx="341042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2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511d52606_0_6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</a:t>
            </a:r>
            <a:r>
              <a:rPr lang="en-US"/>
              <a:t>  Gaussian Filters</a:t>
            </a:r>
            <a:endParaRPr/>
          </a:p>
        </p:txBody>
      </p:sp>
      <p:sp>
        <p:nvSpPr>
          <p:cNvPr id="307" name="Google Shape;307;g26511d52606_0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08" name="Google Shape;308;g26511d52606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575" y="2956075"/>
            <a:ext cx="2342400" cy="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6511d52606_0_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575" y="4040125"/>
            <a:ext cx="2194425" cy="7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6511d52606_0_69"/>
          <p:cNvSpPr txBox="1"/>
          <p:nvPr/>
        </p:nvSpPr>
        <p:spPr>
          <a:xfrm>
            <a:off x="106200" y="1834675"/>
            <a:ext cx="60066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Let s and r be position of a cell in a filter w.r.t the origin;  r  represent the distance of the cell from the center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6511d52606_0_69"/>
          <p:cNvSpPr txBox="1"/>
          <p:nvPr/>
        </p:nvSpPr>
        <p:spPr>
          <a:xfrm>
            <a:off x="106200" y="3511075"/>
            <a:ext cx="6849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Form of </a:t>
            </a:r>
            <a:r>
              <a:rPr lang="en-US" sz="2300" b="0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Gaussian kernels</a:t>
            </a: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is as below: 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26511d52606_0_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5450" y="486001"/>
            <a:ext cx="6054151" cy="57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6511d52606_0_69"/>
          <p:cNvSpPr txBox="1"/>
          <p:nvPr/>
        </p:nvSpPr>
        <p:spPr>
          <a:xfrm>
            <a:off x="6415200" y="6168025"/>
            <a:ext cx="56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Distances from the center for various sizes of square kernels.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a763626f_0_6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u="sng"/>
              <a:t>Topics</a:t>
            </a:r>
            <a:endParaRPr/>
          </a:p>
        </p:txBody>
      </p:sp>
      <p:sp>
        <p:nvSpPr>
          <p:cNvPr id="194" name="Google Shape;194;g262a763626f_0_6"/>
          <p:cNvSpPr txBox="1"/>
          <p:nvPr/>
        </p:nvSpPr>
        <p:spPr>
          <a:xfrm>
            <a:off x="607574" y="6152944"/>
            <a:ext cx="856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Acknowledgement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Slide Materials adopted from  - Intro to Computer Vision (Cornell Tech); Noah Snavely</a:t>
            </a:r>
            <a:r>
              <a:rPr lang="en-US">
                <a:solidFill>
                  <a:srgbClr val="C00000"/>
                </a:solidFill>
              </a:rPr>
              <a:t> and Shree K Nayar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62a763626f_0_6"/>
          <p:cNvSpPr txBox="1">
            <a:spLocks noGrp="1"/>
          </p:cNvSpPr>
          <p:nvPr>
            <p:ph type="body" idx="1"/>
          </p:nvPr>
        </p:nvSpPr>
        <p:spPr>
          <a:xfrm>
            <a:off x="1362075" y="2586450"/>
            <a:ext cx="101895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Edge Models &amp; Approaches to edge detection</a:t>
            </a:r>
            <a:endParaRPr dirty="0"/>
          </a:p>
          <a:p>
            <a:pPr marL="4572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Canny Edge Detection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Line detection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400" dirty="0">
                <a:solidFill>
                  <a:schemeClr val="dk1"/>
                </a:solidFill>
              </a:rPr>
              <a:t>Hough Transform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96" name="Google Shape;196;g262a763626f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1937-92AE-2F70-B529-81DB6CDC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D419B-ABD8-5418-F82C-C6E87E970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73378-E774-814F-C07E-52621FE7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cv2.GaussianBlur(</a:t>
            </a:r>
            <a:r>
              <a:rPr lang="en-US" dirty="0" err="1"/>
              <a:t>img</a:t>
            </a:r>
            <a:r>
              <a:rPr lang="en-US" dirty="0"/>
              <a:t>, (5, 5), 1.4)</a:t>
            </a:r>
          </a:p>
          <a:p>
            <a:pPr lvl="1"/>
            <a:r>
              <a:rPr lang="en-US" dirty="0" err="1"/>
              <a:t>img</a:t>
            </a:r>
            <a:r>
              <a:rPr lang="en-US" dirty="0"/>
              <a:t>: Input image.</a:t>
            </a:r>
          </a:p>
          <a:p>
            <a:pPr lvl="1"/>
            <a:r>
              <a:rPr lang="en-US" dirty="0"/>
              <a:t>(5, 5): Size of the Gaussian kernel (height × width).</a:t>
            </a:r>
          </a:p>
          <a:p>
            <a:pPr lvl="1"/>
            <a:r>
              <a:rPr lang="en-US" dirty="0"/>
              <a:t>1.4: Standard deviation (σ) of the Gaussian distribution.</a:t>
            </a:r>
          </a:p>
          <a:p>
            <a:pPr lvl="1"/>
            <a:endParaRPr lang="en-US" dirty="0"/>
          </a:p>
          <a:p>
            <a:r>
              <a:rPr lang="en-US" dirty="0"/>
              <a:t>Sigma controls how much the image is </a:t>
            </a:r>
            <a:r>
              <a:rPr lang="en-US" b="1" dirty="0"/>
              <a:t>blurred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higher sigma</a:t>
            </a:r>
            <a:r>
              <a:rPr lang="en-US" dirty="0"/>
              <a:t> → more spread in the Gaussian → </a:t>
            </a:r>
            <a:r>
              <a:rPr lang="en-US" b="1" dirty="0"/>
              <a:t>more smoothing</a:t>
            </a:r>
            <a:r>
              <a:rPr lang="en-US" dirty="0"/>
              <a:t> (heavier blur).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lower sigma</a:t>
            </a:r>
            <a:r>
              <a:rPr lang="en-US" dirty="0"/>
              <a:t> → tighter Gaussian → </a:t>
            </a:r>
            <a:r>
              <a:rPr lang="en-US" b="1" dirty="0"/>
              <a:t>less smoothing</a:t>
            </a:r>
            <a:r>
              <a:rPr lang="en-US" dirty="0"/>
              <a:t> (sharper result).</a:t>
            </a:r>
          </a:p>
          <a:p>
            <a:r>
              <a:rPr lang="en-US" dirty="0"/>
              <a:t>In image terms:</a:t>
            </a:r>
          </a:p>
          <a:p>
            <a:pPr lvl="1"/>
            <a:r>
              <a:rPr lang="en-US" b="1" dirty="0"/>
              <a:t>σ = 0.5</a:t>
            </a:r>
            <a:r>
              <a:rPr lang="en-US" dirty="0"/>
              <a:t>: Barely blurs.</a:t>
            </a:r>
          </a:p>
          <a:p>
            <a:pPr lvl="1"/>
            <a:r>
              <a:rPr lang="en-US" b="1" dirty="0"/>
              <a:t>σ = 1.4</a:t>
            </a:r>
            <a:r>
              <a:rPr lang="en-US" dirty="0"/>
              <a:t>: Good default in Canny edge detection.</a:t>
            </a:r>
          </a:p>
          <a:p>
            <a:pPr lvl="1"/>
            <a:r>
              <a:rPr lang="en-US" b="1" dirty="0"/>
              <a:t>σ = 3+</a:t>
            </a:r>
            <a:r>
              <a:rPr lang="en-US" dirty="0"/>
              <a:t>: Very blurry — can suppress finer details and edges.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1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9951-3E50-18BC-3BB6-757830A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99C0-AF23-0320-407C-801CEBF8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0EAC5C-6E6D-4E67-3FC1-58E706398E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5166-671C-3F1E-FBCC-3FC190362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Kernel Grid (</a:t>
            </a:r>
            <a:r>
              <a:rPr lang="en-US" dirty="0" err="1"/>
              <a:t>x,y</a:t>
            </a:r>
            <a:r>
              <a:rPr lang="en-US" dirty="0"/>
              <a:t>) co-ordinates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6BBD9-EE3A-6511-3D81-0E9F824F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9" y="1809715"/>
            <a:ext cx="4134427" cy="49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B961E-7F13-B7BC-FA4D-4420E4FA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09" y="3853544"/>
            <a:ext cx="3305636" cy="1362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1B071-F35D-1E65-5CA9-7AF3DB4AC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977" y="1028086"/>
            <a:ext cx="4857414" cy="56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2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F601C-6CB9-27E2-A394-C504C2E1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43F2-72BC-AE59-6646-9A9FF511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AA710-40D1-E169-11E6-FEB955677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7C20E-3C4E-78DF-79C3-4D64FED56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99DE7-4F01-C11B-FAAB-B13B3081E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5152"/>
            <a:ext cx="7925906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6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1299B-6B66-855D-B9B1-A0D21F45C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8E51-05F6-F005-4D7C-5E67085C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32566C-9C0D-FA7D-B4BC-3EC90E212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22559-1F5E-051C-9E33-213A937B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52" y="1208887"/>
            <a:ext cx="7868748" cy="5649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3DAC88-B630-32E0-7363-B7AE5BEA8A45}"/>
              </a:ext>
            </a:extLst>
          </p:cNvPr>
          <p:cNvSpPr txBox="1"/>
          <p:nvPr/>
        </p:nvSpPr>
        <p:spPr>
          <a:xfrm>
            <a:off x="8297826" y="1722474"/>
            <a:ext cx="38941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σ = 1.4 makes the center pixel most influential (weight ≈ 0.058), but neighboring pixels also contribute, though less.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Farther pixels get exponentially smaller weights.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σ is larger → weights are more evenly spread (blurry image).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σ is smaller → weights are more concentrated near the center (less blur).</a:t>
            </a:r>
          </a:p>
        </p:txBody>
      </p:sp>
    </p:spTree>
    <p:extLst>
      <p:ext uri="{BB962C8B-B14F-4D97-AF65-F5344CB8AC3E}">
        <p14:creationId xmlns:p14="http://schemas.microsoft.com/office/powerpoint/2010/main" val="129077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6951e7b1_0_39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sp>
        <p:nvSpPr>
          <p:cNvPr id="384" name="Google Shape;384;g2646951e7b1_0_394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 partial derivatives ∂f/∂x and ∂f/∂y at every pixel location in the image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g2646951e7b1_0_394"/>
          <p:cNvSpPr txBox="1"/>
          <p:nvPr/>
        </p:nvSpPr>
        <p:spPr>
          <a:xfrm>
            <a:off x="889100" y="38373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Points in the direction of maximum rate of change of f at ( x, y)</a:t>
            </a:r>
            <a:endParaRPr sz="24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Google Shape;386;g2646951e7b1_0_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750" y="4628025"/>
            <a:ext cx="3429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646951e7b1_0_394"/>
          <p:cNvSpPr txBox="1"/>
          <p:nvPr/>
        </p:nvSpPr>
        <p:spPr>
          <a:xfrm>
            <a:off x="838200" y="5666250"/>
            <a:ext cx="393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Direction of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646951e7b1_0_394"/>
          <p:cNvSpPr txBox="1"/>
          <p:nvPr/>
        </p:nvSpPr>
        <p:spPr>
          <a:xfrm>
            <a:off x="6248400" y="5666250"/>
            <a:ext cx="568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Value of the rate of change in the direction of the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646951e7b1_0_3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8225" y="4847100"/>
            <a:ext cx="5619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646951e7b1_0_3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750" y="2193625"/>
            <a:ext cx="65436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46951e7b1_0_6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397" name="Google Shape;397;g2646951e7b1_0_6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646951e7b1_0_627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g2646951e7b1_0_627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g2646951e7b1_0_627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Prewitt’s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1" name="Google Shape;401;g2646951e7b1_0_6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9725" y="1225775"/>
            <a:ext cx="50482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646951e7b1_0_6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1925" y="3830125"/>
            <a:ext cx="51816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46951e7b1_0_64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09" name="Google Shape;409;g2646951e7b1_0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646951e7b1_0_641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g2646951e7b1_0_641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g2646951e7b1_0_641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Sobel’s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3" name="Google Shape;413;g2646951e7b1_0_6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4125" y="1195225"/>
            <a:ext cx="50673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646951e7b1_0_6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7275" y="3862225"/>
            <a:ext cx="5438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511d52606_0_30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1" name="Google Shape;421;g26511d52606_0_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511d52606_0_3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8" name="Google Shape;428;g26511d52606_0_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511d52606_0_33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(Aside) Step -2: Efficient Computation of Image Gradients</a:t>
            </a:r>
            <a:endParaRPr/>
          </a:p>
        </p:txBody>
      </p:sp>
      <p:pic>
        <p:nvPicPr>
          <p:cNvPr id="435" name="Google Shape;435;g26511d52606_0_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75" y="1392925"/>
            <a:ext cx="7200399" cy="51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/>
          <p:cNvSpPr txBox="1"/>
          <p:nvPr/>
        </p:nvSpPr>
        <p:spPr>
          <a:xfrm>
            <a:off x="838200" y="1647225"/>
            <a:ext cx="107661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Edges are pixels where </a:t>
            </a:r>
            <a:r>
              <a:rPr lang="en-US" sz="2300" b="0" i="1" u="none" strike="noStrike" cap="none" dirty="0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intensity (brightness)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changes abruptly 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Imagine a black-and-white image. An edge is like a border between black and white regions.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real images, this means there's a sudden jump in pixel brightness—from dark to light or light to dark.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table, corner of a book, outline of a person.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511d52606_0_36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64" name="Google Shape;464;g26511d52606_0_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6511d52606_0_360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511d52606_0_3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72" name="Google Shape;472;g26511d52606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6511d52606_0_3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6511d52606_0_367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g26511d52606_0_36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511d52606_0_37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82" name="Google Shape;482;g26511d52606_0_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6511d52606_0_37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4" name="Google Shape;484;g26511d52606_0_3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9625" y="2459726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6511d52606_0_3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1775" y="1392926"/>
            <a:ext cx="1066800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26511d52606_0_377"/>
          <p:cNvCxnSpPr>
            <a:stCxn id="485" idx="1"/>
            <a:endCxn id="484" idx="3"/>
          </p:cNvCxnSpPr>
          <p:nvPr/>
        </p:nvCxnSpPr>
        <p:spPr>
          <a:xfrm flipH="1">
            <a:off x="4126375" y="1926326"/>
            <a:ext cx="2675400" cy="66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Google Shape;487;g26511d52606_0_377"/>
          <p:cNvSpPr txBox="1"/>
          <p:nvPr/>
        </p:nvSpPr>
        <p:spPr>
          <a:xfrm>
            <a:off x="6225125" y="2646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Where is the edge?</a:t>
            </a:r>
            <a:endParaRPr sz="18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511d52606_0_39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94" name="Google Shape;494;g26511d52606_0_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6511d52606_0_393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6" name="Google Shape;496;g26511d52606_0_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025" y="1392926"/>
            <a:ext cx="59817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6511d52606_0_393"/>
          <p:cNvSpPr txBox="1"/>
          <p:nvPr/>
        </p:nvSpPr>
        <p:spPr>
          <a:xfrm>
            <a:off x="5556575" y="6269725"/>
            <a:ext cx="643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980000"/>
                </a:solidFill>
                <a:highlight>
                  <a:schemeClr val="accent4"/>
                </a:highlight>
                <a:latin typeface="Proxima Nova"/>
                <a:ea typeface="Proxima Nova"/>
                <a:cs typeface="Proxima Nova"/>
                <a:sym typeface="Proxima Nova"/>
              </a:rPr>
              <a:t>Can we make use of angle to locate the edge better? </a:t>
            </a:r>
            <a:endParaRPr sz="2100" b="0" i="0" u="none" strike="noStrike" cap="none" baseline="-25000">
              <a:solidFill>
                <a:srgbClr val="980000"/>
              </a:solidFill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511d52606_0_4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</a:t>
            </a:r>
            <a:endParaRPr/>
          </a:p>
        </p:txBody>
      </p:sp>
      <p:sp>
        <p:nvSpPr>
          <p:cNvPr id="504" name="Google Shape;504;g26511d52606_0_413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Check if pixel is local maximum along gradient direction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5" name="Google Shape;505;g26511d52606_0_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334000"/>
            <a:ext cx="78486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511d52606_0_4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12" name="Google Shape;512;g26511d52606_0_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850" y="83975"/>
            <a:ext cx="7746296" cy="67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6511d52606_0_428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511d52606_0_4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sp>
        <p:nvSpPr>
          <p:cNvPr id="520" name="Google Shape;520;g26511d52606_0_437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g26511d52606_0_437"/>
          <p:cNvSpPr txBox="1"/>
          <p:nvPr/>
        </p:nvSpPr>
        <p:spPr>
          <a:xfrm>
            <a:off x="4738050" y="1630100"/>
            <a:ext cx="729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    Let 𝜶 be the matrix if gradient orientations</a:t>
            </a:r>
            <a:endParaRPr sz="2400" b="0" i="0" u="none" strike="noStrike" cap="none">
              <a:solidFill>
                <a:srgbClr val="0020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g26511d52606_0_437"/>
          <p:cNvSpPr txBox="1"/>
          <p:nvPr/>
        </p:nvSpPr>
        <p:spPr>
          <a:xfrm>
            <a:off x="4441500" y="2756000"/>
            <a:ext cx="7092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     Consider a 3x3 neighborhood around 𝜶(x,y)</a:t>
            </a: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en-US" sz="24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Non-Maxima Scheme around 𝜶(x,y) is as below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3" name="Google Shape;523;g26511d52606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896600"/>
            <a:ext cx="11887200" cy="1749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4" name="Google Shape;524;g26511d52606_0_437"/>
          <p:cNvSpPr txBox="1"/>
          <p:nvPr/>
        </p:nvSpPr>
        <p:spPr>
          <a:xfrm>
            <a:off x="328500" y="5594775"/>
            <a:ext cx="11419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Repeat (1) and (2) for all values of x and y to get non-maxima suppressed image which is of the same size as original image. </a:t>
            </a:r>
            <a:endParaRPr sz="23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6511d52606_0_4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897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31" name="Google Shape;531;g26511d52606_0_4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6511d52606_0_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6511d52606_0_450"/>
          <p:cNvSpPr txBox="1"/>
          <p:nvPr/>
        </p:nvSpPr>
        <p:spPr>
          <a:xfrm>
            <a:off x="298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g26511d52606_0_450"/>
          <p:cNvSpPr txBox="1"/>
          <p:nvPr/>
        </p:nvSpPr>
        <p:spPr>
          <a:xfrm>
            <a:off x="6394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6511d52606_0_4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41" name="Google Shape;541;g26511d52606_0_464"/>
          <p:cNvSpPr txBox="1"/>
          <p:nvPr/>
        </p:nvSpPr>
        <p:spPr>
          <a:xfrm>
            <a:off x="103825" y="1680950"/>
            <a:ext cx="61098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some noise; Only need strong edges;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Called as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Hysteresis thresholding</a:t>
            </a: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 two thresholds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 results in two images;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the ratio of high to low threshold in the range of 2:1 to 3:1.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2" name="Google Shape;542;g26511d52606_0_4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511d52606_0_4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49" name="Google Shape;549;g26511d52606_0_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6511d52606_0_4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CE9DF717-305B-EAA8-E430-E3C3FF4FC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3075E496-9541-5872-87FC-C3FFC51824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D9895C99-8DF2-B347-F18E-9175BB1756E5}"/>
              </a:ext>
            </a:extLst>
          </p:cNvPr>
          <p:cNvSpPr txBox="1"/>
          <p:nvPr/>
        </p:nvSpPr>
        <p:spPr>
          <a:xfrm>
            <a:off x="838200" y="1647225"/>
            <a:ext cx="10766100" cy="478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Gradient’s (along x and y direction) are used to describe the direction of the largest growth of the image function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= how quickly brightness changes.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Think of it like walking on a hill: the gradient points in the direction of steepest slope.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images: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Gx is the rate of brightness change left-to-right (horizontal edges),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 is the change top-to-bottom (vertical edges).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Combining them gives both edge strength and edge direction.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3672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6511d52606_0_4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57" name="Google Shape;557;g26511d52606_0_4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6511d52606_0_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6511d52606_0_4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6511d52606_0_4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6511d52606_0_4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511d52606_0_4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68" name="Google Shape;568;g26511d52606_0_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6511d52606_0_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6511d52606_0_4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6511d52606_0_4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26511d52606_0_497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g26511d52606_0_497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511d52606_0_5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80" name="Google Shape;580;g26511d52606_0_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6511d52606_0_5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6511d52606_0_5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6511d52606_0_5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26511d52606_0_509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g26511d52606_0_509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6511d52606_0_5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92" name="Google Shape;592;g26511d52606_0_520"/>
          <p:cNvSpPr txBox="1"/>
          <p:nvPr/>
        </p:nvSpPr>
        <p:spPr>
          <a:xfrm>
            <a:off x="172575" y="1334775"/>
            <a:ext cx="11391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Approach to Link Edges</a:t>
            </a: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Strong edges are edges!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Weak edges are edges iff they connect to strong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Look in some neighborhood (usually 8 closest)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511d52606_0_5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99" name="Google Shape;599;g26511d52606_0_5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46775"/>
            <a:ext cx="11887203" cy="277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511d52606_0_5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06" name="Google Shape;606;g26511d52606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525" y="13364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6511d52606_0_5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4575" y="135512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26511d52606_0_548"/>
          <p:cNvSpPr txBox="1"/>
          <p:nvPr/>
        </p:nvSpPr>
        <p:spPr>
          <a:xfrm>
            <a:off x="13143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g26511d52606_0_548"/>
          <p:cNvSpPr txBox="1"/>
          <p:nvPr/>
        </p:nvSpPr>
        <p:spPr>
          <a:xfrm>
            <a:off x="69531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6511d52606_0_5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16" name="Google Shape;616;g26511d52606_0_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659925"/>
            <a:ext cx="8481026" cy="504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6511d52606_0_5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23" name="Google Shape;623;g26511d52606_0_5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6511d52606_0_558"/>
          <p:cNvSpPr txBox="1"/>
          <p:nvPr/>
        </p:nvSpPr>
        <p:spPr>
          <a:xfrm>
            <a:off x="3958325" y="1150300"/>
            <a:ext cx="539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8A"/>
              </a:buClr>
              <a:buSzPts val="2100"/>
              <a:buFont typeface="Proxima Nova"/>
              <a:buAutoNum type="arabicParenBoth"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Filter image with derivative of Gaussian 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5" name="Google Shape;625;g26511d52606_0_558"/>
          <p:cNvSpPr txBox="1"/>
          <p:nvPr/>
        </p:nvSpPr>
        <p:spPr>
          <a:xfrm>
            <a:off x="3682150" y="2527775"/>
            <a:ext cx="555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(2) Find magnitude and orientation of gradient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g26511d52606_0_558"/>
          <p:cNvSpPr txBox="1"/>
          <p:nvPr/>
        </p:nvSpPr>
        <p:spPr>
          <a:xfrm>
            <a:off x="5212550" y="4169675"/>
            <a:ext cx="414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(3) Non-maximum suppression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g26511d52606_0_558"/>
          <p:cNvSpPr txBox="1"/>
          <p:nvPr/>
        </p:nvSpPr>
        <p:spPr>
          <a:xfrm>
            <a:off x="2588075" y="5320125"/>
            <a:ext cx="6766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(4) Linking and thresholding (hysteresis):</a:t>
            </a:r>
            <a:endParaRPr sz="2100" b="0" i="0" u="sng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two thresholds: low and high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 high threshold to start edge curves and the low threshold to continue them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511d52606_0_5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34" name="Google Shape;634;g26511d52606_0_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6511d52606_0_5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59925"/>
            <a:ext cx="82296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26511d52606_0_574"/>
          <p:cNvSpPr txBox="1"/>
          <p:nvPr/>
        </p:nvSpPr>
        <p:spPr>
          <a:xfrm>
            <a:off x="270000" y="3703750"/>
            <a:ext cx="799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 first computer vision pipeline!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a widely used edge detector in computer vision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6511d52606_0_5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43" name="Google Shape;643;g26511d52606_0_5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475" y="1271875"/>
            <a:ext cx="10019524" cy="54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B06F16F0-2744-E113-07C7-B8D586F6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F627A8AA-800D-CE74-9C12-D3AC32956D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5AD9D38A-6B44-0F91-B9AB-51B4DE4EC107}"/>
              </a:ext>
            </a:extLst>
          </p:cNvPr>
          <p:cNvSpPr txBox="1"/>
          <p:nvPr/>
        </p:nvSpPr>
        <p:spPr>
          <a:xfrm>
            <a:off x="838200" y="1647225"/>
            <a:ext cx="10766100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Derivatives are approximated by differences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don’t take real derivatives on a digital image.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simple differences between neighboring pixel values: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Gx ≈ I(x+1, y) - I(x-1, y)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Just subtract brightness values between adjacent pixels.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These are used in edge detectors like Sobel, Prewitt, etc.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46289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73f8fb86c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Line Fitting</a:t>
            </a:r>
            <a:endParaRPr/>
          </a:p>
        </p:txBody>
      </p:sp>
      <p:sp>
        <p:nvSpPr>
          <p:cNvPr id="650" name="Google Shape;650;g273f8fb86c9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51" name="Google Shape;651;g273f8fb86c9_0_0"/>
          <p:cNvSpPr txBox="1"/>
          <p:nvPr/>
        </p:nvSpPr>
        <p:spPr>
          <a:xfrm>
            <a:off x="889100" y="16274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Many objects characterized by presence of straight lines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2" name="Google Shape;652;g273f8fb86c9_0_0" descr="http://www.talonmorris.com/Photos/Memories/07%20UT%20Tow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3755" y="2187558"/>
            <a:ext cx="2686050" cy="358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g273f8fb86c9_0_0"/>
          <p:cNvCxnSpPr/>
          <p:nvPr/>
        </p:nvCxnSpPr>
        <p:spPr>
          <a:xfrm>
            <a:off x="2116155" y="4321158"/>
            <a:ext cx="2362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4" name="Google Shape;654;g273f8fb86c9_0_0"/>
          <p:cNvCxnSpPr/>
          <p:nvPr/>
        </p:nvCxnSpPr>
        <p:spPr>
          <a:xfrm>
            <a:off x="2649555" y="4016358"/>
            <a:ext cx="1752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5" name="Google Shape;655;g273f8fb86c9_0_0"/>
          <p:cNvCxnSpPr/>
          <p:nvPr/>
        </p:nvCxnSpPr>
        <p:spPr>
          <a:xfrm rot="-5400000">
            <a:off x="2763811" y="3521102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6" name="Google Shape;656;g273f8fb86c9_0_0"/>
          <p:cNvCxnSpPr/>
          <p:nvPr/>
        </p:nvCxnSpPr>
        <p:spPr>
          <a:xfrm rot="-5400000">
            <a:off x="3298005" y="3596508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7" name="Google Shape;657;g273f8fb86c9_0_0"/>
          <p:cNvCxnSpPr/>
          <p:nvPr/>
        </p:nvCxnSpPr>
        <p:spPr>
          <a:xfrm>
            <a:off x="2878155" y="4778358"/>
            <a:ext cx="9144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8" name="Google Shape;658;g273f8fb86c9_0_0" descr="http://www.segger.com/jpg/EvalBoards/Explorer_16_Microchip_600x46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9355" y="2720958"/>
            <a:ext cx="2246924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g273f8fb86c9_0_0"/>
          <p:cNvCxnSpPr/>
          <p:nvPr/>
        </p:nvCxnSpPr>
        <p:spPr>
          <a:xfrm>
            <a:off x="5392755" y="3101958"/>
            <a:ext cx="990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0" name="Google Shape;660;g273f8fb86c9_0_0"/>
          <p:cNvCxnSpPr/>
          <p:nvPr/>
        </p:nvCxnSpPr>
        <p:spPr>
          <a:xfrm>
            <a:off x="5545155" y="2797158"/>
            <a:ext cx="713100" cy="12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g273f8fb86c9_0_0"/>
          <p:cNvCxnSpPr/>
          <p:nvPr/>
        </p:nvCxnSpPr>
        <p:spPr>
          <a:xfrm>
            <a:off x="5621355" y="3482958"/>
            <a:ext cx="609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2" name="Google Shape;662;g273f8fb86c9_0_0" descr="http://www.apwa.net/Images/Publications/Reporter/Sidewalk%20-%20Enlarged%20Tree%20Well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73955" y="2416158"/>
            <a:ext cx="2682241" cy="2514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273f8fb86c9_0_0"/>
          <p:cNvCxnSpPr/>
          <p:nvPr/>
        </p:nvCxnSpPr>
        <p:spPr>
          <a:xfrm rot="5400000" flipH="1">
            <a:off x="7984305" y="4169508"/>
            <a:ext cx="1143000" cy="2271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4" name="Google Shape;664;g273f8fb86c9_0_0"/>
          <p:cNvCxnSpPr/>
          <p:nvPr/>
        </p:nvCxnSpPr>
        <p:spPr>
          <a:xfrm rot="-5400000">
            <a:off x="6992117" y="3482208"/>
            <a:ext cx="1600200" cy="8397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5" name="Google Shape;665;g273f8fb86c9_0_0"/>
          <p:cNvCxnSpPr/>
          <p:nvPr/>
        </p:nvCxnSpPr>
        <p:spPr>
          <a:xfrm>
            <a:off x="8440755" y="3711558"/>
            <a:ext cx="6858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6" name="Google Shape;666;g273f8fb86c9_0_0"/>
          <p:cNvSpPr txBox="1"/>
          <p:nvPr/>
        </p:nvSpPr>
        <p:spPr>
          <a:xfrm>
            <a:off x="889100" y="58946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1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Wait, why aren’t we done just by running edge detection?</a:t>
            </a:r>
            <a:endParaRPr sz="2400" b="0" i="1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3f8fb86c9_0_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Difficulty in Line Fitting</a:t>
            </a:r>
            <a:endParaRPr/>
          </a:p>
        </p:txBody>
      </p:sp>
      <p:sp>
        <p:nvSpPr>
          <p:cNvPr id="673" name="Google Shape;673;g273f8fb86c9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74" name="Google Shape;674;g273f8fb86c9_0_22"/>
          <p:cNvSpPr txBox="1"/>
          <p:nvPr/>
        </p:nvSpPr>
        <p:spPr>
          <a:xfrm>
            <a:off x="5821900" y="1726200"/>
            <a:ext cx="58416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Extra edge points (clutter), multiple models: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go with which line, if any?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some parts of each line detected, and some parts are missing: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find a line that bridges missing evidence?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in measured edge points, orientations: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detect true underlying parameters?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g273f8fb86c9_0_2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g273f8fb86c9_0_22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3f8fb86c9_0_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Role of Voting in Line Fitting</a:t>
            </a:r>
            <a:endParaRPr/>
          </a:p>
        </p:txBody>
      </p:sp>
      <p:sp>
        <p:nvSpPr>
          <p:cNvPr id="683" name="Google Shape;683;g273f8fb86c9_0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84" name="Google Shape;684;g273f8fb86c9_0_31"/>
          <p:cNvSpPr txBox="1"/>
          <p:nvPr/>
        </p:nvSpPr>
        <p:spPr>
          <a:xfrm>
            <a:off x="5456800" y="1297450"/>
            <a:ext cx="62067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not feasible to check all combinations of features by fitting a model to each possible subset.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Voting is a general technique where we let the features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vote for all models that are compatible with it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Cycle through features, cast votes for model parameters.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Look for model parameters that receive a lot of votes.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&amp; clutter features will cast votes too,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typically their votes should be inconsistent with the majority of “good” features.</a:t>
            </a:r>
            <a:endParaRPr sz="2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g273f8fb86c9_0_3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g273f8fb86c9_0_31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73f8fb86c9_0_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693" name="Google Shape;693;g273f8fb86c9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694" name="Google Shape;694;g273f8fb86c9_0_40"/>
          <p:cNvSpPr txBox="1"/>
          <p:nvPr/>
        </p:nvSpPr>
        <p:spPr>
          <a:xfrm>
            <a:off x="4928425" y="1679675"/>
            <a:ext cx="67350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Given points that belong to a line, what is the line?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many lines are there?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belong to which lines?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Hough Transform is a voting technique that can be used to answer all of these questions.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Main idea</a:t>
            </a: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1.  Record vote for each possible line on which each edge point lies.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2.  Look for lines that get many votes</a:t>
            </a:r>
            <a:r>
              <a:rPr lang="en-US" sz="20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1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g273f8fb86c9_0_40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g273f8fb86c9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6588" y="2966620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73f8fb86c9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4" y="1392914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73f8fb86c9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614" y="4608091"/>
            <a:ext cx="1789137" cy="178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73f8fb86c9_0_5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05" name="Google Shape;705;g273f8fb86c9_0_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706" name="Google Shape;706;g273f8fb86c9_0_5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g273f8fb86c9_0_51"/>
          <p:cNvGrpSpPr/>
          <p:nvPr/>
        </p:nvGrpSpPr>
        <p:grpSpPr>
          <a:xfrm>
            <a:off x="958850" y="1114425"/>
            <a:ext cx="2476450" cy="2700075"/>
            <a:chOff x="958850" y="1114425"/>
            <a:chExt cx="2476450" cy="2700075"/>
          </a:xfrm>
        </p:grpSpPr>
        <p:cxnSp>
          <p:nvCxnSpPr>
            <p:cNvPr id="708" name="Google Shape;708;g273f8fb86c9_0_51"/>
            <p:cNvCxnSpPr/>
            <p:nvPr/>
          </p:nvCxnSpPr>
          <p:spPr>
            <a:xfrm rot="10800000">
              <a:off x="129540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09" name="Google Shape;709;g273f8fb86c9_0_51"/>
            <p:cNvCxnSpPr/>
            <p:nvPr/>
          </p:nvCxnSpPr>
          <p:spPr>
            <a:xfrm>
              <a:off x="129540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0" name="Google Shape;710;g273f8fb86c9_0_51"/>
            <p:cNvSpPr txBox="1"/>
            <p:nvPr/>
          </p:nvSpPr>
          <p:spPr>
            <a:xfrm>
              <a:off x="3124200" y="3048000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273f8fb86c9_0_51"/>
            <p:cNvSpPr txBox="1"/>
            <p:nvPr/>
          </p:nvSpPr>
          <p:spPr>
            <a:xfrm>
              <a:off x="958850" y="1114425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2" name="Google Shape;712;g273f8fb86c9_0_51"/>
            <p:cNvCxnSpPr/>
            <p:nvPr/>
          </p:nvCxnSpPr>
          <p:spPr>
            <a:xfrm rot="10800000" flipH="1">
              <a:off x="1676400" y="1981200"/>
              <a:ext cx="1447800" cy="533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713" name="Google Shape;713;g273f8fb86c9_0_51" descr="Editte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4838" y="1755775"/>
              <a:ext cx="1554162" cy="22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g273f8fb86c9_0_51"/>
            <p:cNvSpPr txBox="1"/>
            <p:nvPr/>
          </p:nvSpPr>
          <p:spPr>
            <a:xfrm>
              <a:off x="1447800" y="3352800"/>
              <a:ext cx="191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g273f8fb86c9_0_51"/>
          <p:cNvGrpSpPr/>
          <p:nvPr/>
        </p:nvGrpSpPr>
        <p:grpSpPr>
          <a:xfrm>
            <a:off x="4914900" y="1114425"/>
            <a:ext cx="3695700" cy="2700075"/>
            <a:chOff x="4914900" y="1114425"/>
            <a:chExt cx="3695700" cy="2700075"/>
          </a:xfrm>
        </p:grpSpPr>
        <p:cxnSp>
          <p:nvCxnSpPr>
            <p:cNvPr id="716" name="Google Shape;716;g273f8fb86c9_0_51"/>
            <p:cNvCxnSpPr/>
            <p:nvPr/>
          </p:nvCxnSpPr>
          <p:spPr>
            <a:xfrm rot="10800000">
              <a:off x="545465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17" name="Google Shape;717;g273f8fb86c9_0_51"/>
            <p:cNvCxnSpPr/>
            <p:nvPr/>
          </p:nvCxnSpPr>
          <p:spPr>
            <a:xfrm>
              <a:off x="545465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8" name="Google Shape;718;g273f8fb86c9_0_51"/>
            <p:cNvSpPr txBox="1"/>
            <p:nvPr/>
          </p:nvSpPr>
          <p:spPr>
            <a:xfrm>
              <a:off x="7283450" y="3048000"/>
              <a:ext cx="39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273f8fb86c9_0_51"/>
            <p:cNvSpPr txBox="1"/>
            <p:nvPr/>
          </p:nvSpPr>
          <p:spPr>
            <a:xfrm>
              <a:off x="5105400" y="1114425"/>
              <a:ext cx="32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73f8fb86c9_0_51"/>
            <p:cNvSpPr/>
            <p:nvPr/>
          </p:nvSpPr>
          <p:spPr>
            <a:xfrm>
              <a:off x="5715000" y="2590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73f8fb86c9_0_51"/>
            <p:cNvSpPr txBox="1"/>
            <p:nvPr/>
          </p:nvSpPr>
          <p:spPr>
            <a:xfrm>
              <a:off x="5562600" y="3032125"/>
              <a:ext cx="48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73f8fb86c9_0_51"/>
            <p:cNvSpPr txBox="1"/>
            <p:nvPr/>
          </p:nvSpPr>
          <p:spPr>
            <a:xfrm>
              <a:off x="5019675" y="240982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73f8fb86c9_0_51"/>
            <p:cNvSpPr txBox="1"/>
            <p:nvPr/>
          </p:nvSpPr>
          <p:spPr>
            <a:xfrm>
              <a:off x="4914900" y="3352800"/>
              <a:ext cx="369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Hough (parameter)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24" name="Google Shape;724;g273f8fb86c9_0_51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5" name="Google Shape;725;g273f8fb86c9_0_51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273f8fb86c9_0_51"/>
          <p:cNvSpPr txBox="1"/>
          <p:nvPr/>
        </p:nvSpPr>
        <p:spPr>
          <a:xfrm>
            <a:off x="685800" y="4114800"/>
            <a:ext cx="11096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Connection between image (x,y) and Hough (m,b) spaces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134F5C"/>
                </a:solidFill>
                <a:latin typeface="Proxima Nova"/>
                <a:ea typeface="Proxima Nova"/>
                <a:cs typeface="Proxima Nova"/>
                <a:sym typeface="Proxima Nova"/>
              </a:rPr>
              <a:t>A line in the image corresponds to a point in Hough space</a:t>
            </a:r>
            <a:endParaRPr sz="2000" b="0" i="0" u="none" strike="noStrike" cap="none">
              <a:solidFill>
                <a:srgbClr val="134F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go from image space to Hough space: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 a set of points (x,y), find all (m,b) such that y = mx + b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does a point (x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in the image space map to?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 the solutions of b = -x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a line in Hough space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7" name="Google Shape;727;g273f8fb86c9_0_51" descr="Editte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73f8fb86c9_0_7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34" name="Google Shape;734;g273f8fb86c9_0_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735" name="Google Shape;735;g273f8fb86c9_0_7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273f8fb86c9_0_79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g273f8fb86c9_0_79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8" name="Google Shape;738;g273f8fb86c9_0_79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9" name="Google Shape;739;g273f8fb86c9_0_79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73f8fb86c9_0_79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1" name="Google Shape;741;g273f8fb86c9_0_79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2" name="Google Shape;742;g273f8fb86c9_0_79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3" name="Google Shape;743;g273f8fb86c9_0_79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273f8fb86c9_0_79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73f8fb86c9_0_79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273f8fb86c9_0_79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273f8fb86c9_0_79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g273f8fb86c9_0_79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273f8fb86c9_0_79"/>
          <p:cNvSpPr txBox="1"/>
          <p:nvPr/>
        </p:nvSpPr>
        <p:spPr>
          <a:xfrm>
            <a:off x="1646238" y="3032125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273f8fb86c9_0_79"/>
          <p:cNvSpPr txBox="1"/>
          <p:nvPr/>
        </p:nvSpPr>
        <p:spPr>
          <a:xfrm>
            <a:off x="877888" y="1603350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g273f8fb86c9_0_7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2" name="Google Shape;752;g273f8fb86c9_0_79" descr="Editt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g273f8fb86c9_0_79"/>
          <p:cNvCxnSpPr/>
          <p:nvPr/>
        </p:nvCxnSpPr>
        <p:spPr>
          <a:xfrm>
            <a:off x="5791200" y="1981200"/>
            <a:ext cx="1447800" cy="53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4" name="Google Shape;754;g273f8fb86c9_0_79"/>
          <p:cNvSpPr txBox="1"/>
          <p:nvPr/>
        </p:nvSpPr>
        <p:spPr>
          <a:xfrm>
            <a:off x="685800" y="4114800"/>
            <a:ext cx="10553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line parameters for the line that contains both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 and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It is the intersection of the lines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 </a:t>
            </a: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200" b="0" i="0" u="none" strike="noStrike" cap="none">
              <a:solidFill>
                <a:srgbClr val="741B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73f8fb86c9_0_105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61" name="Google Shape;761;g273f8fb86c9_0_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762" name="Google Shape;762;g273f8fb86c9_0_105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273f8fb86c9_0_105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4" name="Google Shape;764;g273f8fb86c9_0_105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5" name="Google Shape;765;g273f8fb86c9_0_105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6" name="Google Shape;766;g273f8fb86c9_0_105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7" name="Google Shape;767;g273f8fb86c9_0_105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273f8fb86c9_0_105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g273f8fb86c9_0_105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0" name="Google Shape;770;g273f8fb86c9_0_105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g273f8fb86c9_0_105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273f8fb86c9_0_105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273f8fb86c9_0_105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73f8fb86c9_0_105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273f8fb86c9_0_105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6" name="Google Shape;776;g273f8fb86c9_0_105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7" name="Google Shape;777;g273f8fb86c9_0_105"/>
          <p:cNvSpPr/>
          <p:nvPr/>
        </p:nvSpPr>
        <p:spPr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g273f8fb86c9_0_105"/>
          <p:cNvCxnSpPr/>
          <p:nvPr/>
        </p:nvCxnSpPr>
        <p:spPr>
          <a:xfrm>
            <a:off x="5715000" y="2133600"/>
            <a:ext cx="1752600" cy="22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9" name="Google Shape;779;g273f8fb86c9_0_105"/>
          <p:cNvSpPr/>
          <p:nvPr/>
        </p:nvSpPr>
        <p:spPr>
          <a:xfrm>
            <a:off x="1504908" y="1981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273f8fb86c9_0_105"/>
          <p:cNvSpPr/>
          <p:nvPr/>
        </p:nvSpPr>
        <p:spPr>
          <a:xfrm>
            <a:off x="2779689" y="152715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g273f8fb86c9_0_105"/>
          <p:cNvCxnSpPr/>
          <p:nvPr/>
        </p:nvCxnSpPr>
        <p:spPr>
          <a:xfrm rot="10800000" flipH="1">
            <a:off x="5813442" y="1895600"/>
            <a:ext cx="1825500" cy="69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2" name="Google Shape;782;g273f8fb86c9_0_105"/>
          <p:cNvCxnSpPr/>
          <p:nvPr/>
        </p:nvCxnSpPr>
        <p:spPr>
          <a:xfrm rot="10800000" flipH="1">
            <a:off x="5703904" y="2114434"/>
            <a:ext cx="1971600" cy="29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3" name="Google Shape;783;g273f8fb86c9_0_105"/>
          <p:cNvGrpSpPr/>
          <p:nvPr/>
        </p:nvGrpSpPr>
        <p:grpSpPr>
          <a:xfrm>
            <a:off x="5448312" y="1201707"/>
            <a:ext cx="2336826" cy="1898613"/>
            <a:chOff x="9144000" y="1311246"/>
            <a:chExt cx="2336826" cy="1898613"/>
          </a:xfrm>
        </p:grpSpPr>
        <p:grpSp>
          <p:nvGrpSpPr>
            <p:cNvPr id="784" name="Google Shape;784;g273f8fb86c9_0_105"/>
            <p:cNvGrpSpPr/>
            <p:nvPr/>
          </p:nvGrpSpPr>
          <p:grpSpPr>
            <a:xfrm>
              <a:off x="9144000" y="1347759"/>
              <a:ext cx="2336826" cy="1862100"/>
              <a:chOff x="5375286" y="1238220"/>
              <a:chExt cx="2336826" cy="1862100"/>
            </a:xfrm>
          </p:grpSpPr>
          <p:sp>
            <p:nvSpPr>
              <p:cNvPr id="785" name="Google Shape;785;g273f8fb86c9_0_105"/>
              <p:cNvSpPr/>
              <p:nvPr/>
            </p:nvSpPr>
            <p:spPr>
              <a:xfrm>
                <a:off x="5375286" y="1238220"/>
                <a:ext cx="2300400" cy="18621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6" name="Google Shape;786;g273f8fb86c9_0_105"/>
              <p:cNvCxnSpPr/>
              <p:nvPr/>
            </p:nvCxnSpPr>
            <p:spPr>
              <a:xfrm>
                <a:off x="5411799" y="1528736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7" name="Google Shape;787;g273f8fb86c9_0_105"/>
              <p:cNvCxnSpPr/>
              <p:nvPr/>
            </p:nvCxnSpPr>
            <p:spPr>
              <a:xfrm>
                <a:off x="5375286" y="182242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8" name="Google Shape;788;g273f8fb86c9_0_105"/>
              <p:cNvCxnSpPr/>
              <p:nvPr/>
            </p:nvCxnSpPr>
            <p:spPr>
              <a:xfrm>
                <a:off x="5448312" y="2114532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9" name="Google Shape;789;g273f8fb86c9_0_105"/>
              <p:cNvCxnSpPr/>
              <p:nvPr/>
            </p:nvCxnSpPr>
            <p:spPr>
              <a:xfrm>
                <a:off x="5448312" y="240504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0" name="Google Shape;790;g273f8fb86c9_0_105"/>
              <p:cNvCxnSpPr/>
              <p:nvPr/>
            </p:nvCxnSpPr>
            <p:spPr>
              <a:xfrm>
                <a:off x="5448312" y="2662227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g273f8fb86c9_0_105"/>
              <p:cNvCxnSpPr/>
              <p:nvPr/>
            </p:nvCxnSpPr>
            <p:spPr>
              <a:xfrm>
                <a:off x="5448312" y="2952743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2" name="Google Shape;792;g273f8fb86c9_0_105"/>
            <p:cNvGrpSpPr/>
            <p:nvPr/>
          </p:nvGrpSpPr>
          <p:grpSpPr>
            <a:xfrm>
              <a:off x="9355291" y="1311246"/>
              <a:ext cx="1753330" cy="1863901"/>
              <a:chOff x="5739710" y="1237426"/>
              <a:chExt cx="1753330" cy="1863901"/>
            </a:xfrm>
          </p:grpSpPr>
          <p:cxnSp>
            <p:nvCxnSpPr>
              <p:cNvPr id="793" name="Google Shape;793;g273f8fb86c9_0_105"/>
              <p:cNvCxnSpPr/>
              <p:nvPr/>
            </p:nvCxnSpPr>
            <p:spPr>
              <a:xfrm rot="5400000">
                <a:off x="4827560" y="2187677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g273f8fb86c9_0_105"/>
              <p:cNvCxnSpPr/>
              <p:nvPr/>
            </p:nvCxnSpPr>
            <p:spPr>
              <a:xfrm rot="5400000">
                <a:off x="5191896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5" name="Google Shape;795;g273f8fb86c9_0_105"/>
              <p:cNvCxnSpPr/>
              <p:nvPr/>
            </p:nvCxnSpPr>
            <p:spPr>
              <a:xfrm rot="5400000">
                <a:off x="5557820" y="2150370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6" name="Google Shape;796;g273f8fb86c9_0_105"/>
              <p:cNvCxnSpPr/>
              <p:nvPr/>
            </p:nvCxnSpPr>
            <p:spPr>
              <a:xfrm rot="5400000">
                <a:off x="5922156" y="2149576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7" name="Google Shape;797;g273f8fb86c9_0_105"/>
              <p:cNvCxnSpPr/>
              <p:nvPr/>
            </p:nvCxnSpPr>
            <p:spPr>
              <a:xfrm rot="5400000">
                <a:off x="6215054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8" name="Google Shape;798;g273f8fb86c9_0_105"/>
              <p:cNvCxnSpPr/>
              <p:nvPr/>
            </p:nvCxnSpPr>
            <p:spPr>
              <a:xfrm rot="5400000">
                <a:off x="6579390" y="2186089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99" name="Google Shape;799;g273f8fb86c9_0_105"/>
          <p:cNvSpPr txBox="1"/>
          <p:nvPr/>
        </p:nvSpPr>
        <p:spPr>
          <a:xfrm>
            <a:off x="482550" y="4013200"/>
            <a:ext cx="11565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we use this to find the most likely parameters (m,b) for the most prominent line in the image space?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Let each edge point in image space </a:t>
            </a:r>
            <a:r>
              <a:rPr lang="en-US" sz="2200" b="0" i="1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vote </a:t>
            </a: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for a set of possible parameters in Hough space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Accumulate votes in discrete set of bins; parameters with the most votes indicate line in image space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73f8fb86c9_0_14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06" name="Google Shape;806;g273f8fb86c9_0_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807" name="Google Shape;807;g273f8fb86c9_0_14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g273f8fb86c9_0_14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9" name="Google Shape;809;g273f8fb86c9_0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6425" y="49375"/>
            <a:ext cx="3222350" cy="6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273f8fb86c9_0_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675" y="1677525"/>
            <a:ext cx="5659626" cy="467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73f8fb86c9_0_15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17" name="Google Shape;817;g273f8fb86c9_0_1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818" name="Google Shape;818;g273f8fb86c9_0_15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9" name="Google Shape;819;g273f8fb86c9_0_15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0" name="Google Shape;820;g273f8fb86c9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250" y="1380326"/>
            <a:ext cx="9680923" cy="48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73f8fb86c9_0_168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27" name="Google Shape;827;g273f8fb86c9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828" name="Google Shape;828;g273f8fb86c9_0_168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9" name="Google Shape;829;g273f8fb86c9_0_168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0" name="Google Shape;830;g273f8fb86c9_0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250" y="1328251"/>
            <a:ext cx="7172441" cy="53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FA131CD3-B094-8C09-3AD7-9716D224D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76C5EFA1-0337-FB3C-6C3F-9E089F2E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337D31DD-FFEE-A163-599A-FD29E9F2528C}"/>
              </a:ext>
            </a:extLst>
          </p:cNvPr>
          <p:cNvSpPr txBox="1"/>
          <p:nvPr/>
        </p:nvSpPr>
        <p:spPr>
          <a:xfrm>
            <a:off x="412898" y="1044163"/>
            <a:ext cx="10766100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sng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Detection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Filter responds to edge, not noise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detector should only respond to actual edges, not to small intensity fluctuations or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 in a blurry or noisy image, we still want to detect real boundaries, not random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That’s why smoothing (like Gaussian blur) is often done before edge detection.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17040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3f8fb86c9_0_177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Polar Representation of Lines</a:t>
            </a:r>
            <a:endParaRPr/>
          </a:p>
        </p:txBody>
      </p:sp>
      <p:sp>
        <p:nvSpPr>
          <p:cNvPr id="837" name="Google Shape;837;g273f8fb86c9_0_1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838" name="Google Shape;838;g273f8fb86c9_0_177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9" name="Google Shape;839;g273f8fb86c9_0_177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0" name="Google Shape;840;g273f8fb86c9_0_177"/>
          <p:cNvGrpSpPr/>
          <p:nvPr/>
        </p:nvGrpSpPr>
        <p:grpSpPr>
          <a:xfrm>
            <a:off x="373005" y="2041506"/>
            <a:ext cx="4267200" cy="3886200"/>
            <a:chOff x="519057" y="1128681"/>
            <a:chExt cx="4267200" cy="3886200"/>
          </a:xfrm>
        </p:grpSpPr>
        <p:cxnSp>
          <p:nvCxnSpPr>
            <p:cNvPr id="841" name="Google Shape;841;g273f8fb86c9_0_177"/>
            <p:cNvCxnSpPr/>
            <p:nvPr/>
          </p:nvCxnSpPr>
          <p:spPr>
            <a:xfrm>
              <a:off x="1509657" y="1966881"/>
              <a:ext cx="0" cy="3048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2" name="Google Shape;842;g273f8fb86c9_0_177"/>
            <p:cNvCxnSpPr/>
            <p:nvPr/>
          </p:nvCxnSpPr>
          <p:spPr>
            <a:xfrm>
              <a:off x="1509657" y="1966881"/>
              <a:ext cx="3276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3" name="Google Shape;843;g273f8fb86c9_0_177"/>
            <p:cNvCxnSpPr/>
            <p:nvPr/>
          </p:nvCxnSpPr>
          <p:spPr>
            <a:xfrm rot="10800000" flipH="1">
              <a:off x="519057" y="1128681"/>
              <a:ext cx="4038600" cy="3505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4" name="Google Shape;844;g273f8fb86c9_0_177"/>
            <p:cNvCxnSpPr/>
            <p:nvPr/>
          </p:nvCxnSpPr>
          <p:spPr>
            <a:xfrm>
              <a:off x="1509657" y="1966881"/>
              <a:ext cx="914400" cy="1066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5" name="Google Shape;845;g273f8fb86c9_0_177"/>
            <p:cNvSpPr/>
            <p:nvPr/>
          </p:nvSpPr>
          <p:spPr>
            <a:xfrm rot="-2487449">
              <a:off x="2247947" y="2623973"/>
              <a:ext cx="381081" cy="30477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273f8fb86c9_0_177"/>
            <p:cNvSpPr/>
            <p:nvPr/>
          </p:nvSpPr>
          <p:spPr>
            <a:xfrm>
              <a:off x="1890657" y="1966881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112" h="192" extrusionOk="0">
                  <a:moveTo>
                    <a:pt x="96" y="0"/>
                  </a:moveTo>
                  <a:cubicBezTo>
                    <a:pt x="104" y="56"/>
                    <a:pt x="112" y="112"/>
                    <a:pt x="96" y="144"/>
                  </a:cubicBezTo>
                  <a:cubicBezTo>
                    <a:pt x="80" y="176"/>
                    <a:pt x="40" y="184"/>
                    <a:pt x="0" y="192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273f8fb86c9_0_177"/>
            <p:cNvSpPr txBox="1"/>
            <p:nvPr/>
          </p:nvSpPr>
          <p:spPr>
            <a:xfrm>
              <a:off x="976257" y="1738281"/>
              <a:ext cx="114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[0,0]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8" name="Google Shape;848;g273f8fb86c9_0_177"/>
            <p:cNvCxnSpPr/>
            <p:nvPr/>
          </p:nvCxnSpPr>
          <p:spPr>
            <a:xfrm rot="-5400000" flipH="1">
              <a:off x="1433457" y="2043081"/>
              <a:ext cx="1066800" cy="914400"/>
            </a:xfrm>
            <a:prstGeom prst="straightConnector1">
              <a:avLst/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849" name="Google Shape;849;g273f8fb86c9_0_1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55683" y="2528847"/>
              <a:ext cx="347663" cy="43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g273f8fb86c9_0_1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65053" y="1944639"/>
              <a:ext cx="311318" cy="423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g273f8fb86c9_0_17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14528" y="1553522"/>
              <a:ext cx="365131" cy="39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g273f8fb86c9_0_17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4008" y="2784438"/>
              <a:ext cx="352366" cy="4048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g273f8fb86c9_0_177"/>
          <p:cNvSpPr txBox="1"/>
          <p:nvPr/>
        </p:nvSpPr>
        <p:spPr>
          <a:xfrm>
            <a:off x="1752600" y="2077365"/>
            <a:ext cx="176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columns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273f8fb86c9_0_177"/>
          <p:cNvSpPr txBox="1"/>
          <p:nvPr/>
        </p:nvSpPr>
        <p:spPr>
          <a:xfrm rot="-5400000">
            <a:off x="-559349" y="3795750"/>
            <a:ext cx="179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73f8fb86c9_0_177"/>
          <p:cNvSpPr txBox="1"/>
          <p:nvPr/>
        </p:nvSpPr>
        <p:spPr>
          <a:xfrm>
            <a:off x="5046669" y="258920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g273f8fb86c9_0_1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02199" y="4586319"/>
            <a:ext cx="3833864" cy="6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73f8fb86c9_0_20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63" name="Google Shape;863;g273f8fb86c9_0_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864" name="Google Shape;864;g273f8fb86c9_0_20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g273f8fb86c9_0_20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g273f8fb86c9_0_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387451"/>
            <a:ext cx="8305801" cy="496710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273f8fb86c9_0_202"/>
          <p:cNvSpPr txBox="1"/>
          <p:nvPr/>
        </p:nvSpPr>
        <p:spPr>
          <a:xfrm>
            <a:off x="8381994" y="297405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ⲣ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Θ 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73f8fb86c9_0_21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74" name="Google Shape;874;g273f8fb86c9_0_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875" name="Google Shape;875;g273f8fb86c9_0_21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6" name="Google Shape;876;g273f8fb86c9_0_21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7" name="Google Shape;877;g273f8fb86c9_0_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34126"/>
            <a:ext cx="11887200" cy="399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73f8fb86c9_0_22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Examples - Hough Transform</a:t>
            </a:r>
            <a:endParaRPr/>
          </a:p>
        </p:txBody>
      </p:sp>
      <p:sp>
        <p:nvSpPr>
          <p:cNvPr id="884" name="Google Shape;884;g273f8fb86c9_0_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885" name="Google Shape;885;g273f8fb86c9_0_22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g273f8fb86c9_0_221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7" name="Google Shape;887;g273f8fb86c9_0_221" descr="football_paramspace.jpg"/>
          <p:cNvPicPr preferRelativeResize="0"/>
          <p:nvPr/>
        </p:nvPicPr>
        <p:blipFill rotWithShape="1">
          <a:blip r:embed="rId3">
            <a:alphaModFix/>
          </a:blip>
          <a:srcRect l="12779" t="6900" r="8237" b="10160"/>
          <a:stretch/>
        </p:blipFill>
        <p:spPr>
          <a:xfrm>
            <a:off x="727014" y="4043612"/>
            <a:ext cx="4060816" cy="2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273f8fb86c9_0_221" descr="footbal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125" y="1086387"/>
            <a:ext cx="4572000" cy="254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273f8fb86c9_0_221" descr="football_edges.jpg"/>
          <p:cNvPicPr preferRelativeResize="0"/>
          <p:nvPr/>
        </p:nvPicPr>
        <p:blipFill rotWithShape="1">
          <a:blip r:embed="rId5">
            <a:alphaModFix/>
          </a:blip>
          <a:srcRect l="11853" t="4405" r="11122" b="11688"/>
          <a:stretch/>
        </p:blipFill>
        <p:spPr>
          <a:xfrm>
            <a:off x="5218113" y="968313"/>
            <a:ext cx="4746690" cy="278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g273f8fb86c9_0_221" descr="football_lines.jpg"/>
          <p:cNvPicPr preferRelativeResize="0"/>
          <p:nvPr/>
        </p:nvPicPr>
        <p:blipFill rotWithShape="1">
          <a:blip r:embed="rId6">
            <a:alphaModFix/>
          </a:blip>
          <a:srcRect l="9163" t="19235" r="9891" b="26625"/>
          <a:stretch/>
        </p:blipFill>
        <p:spPr>
          <a:xfrm>
            <a:off x="4882263" y="4043611"/>
            <a:ext cx="4871338" cy="26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73f8fb86c9_0_58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Numericals</a:t>
            </a:r>
            <a:endParaRPr/>
          </a:p>
        </p:txBody>
      </p:sp>
      <p:sp>
        <p:nvSpPr>
          <p:cNvPr id="897" name="Google Shape;897;g273f8fb86c9_0_5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898" name="Google Shape;898;g273f8fb86c9_0_585"/>
          <p:cNvSpPr txBox="1">
            <a:spLocks noGrp="1"/>
          </p:cNvSpPr>
          <p:nvPr>
            <p:ph type="body" idx="1"/>
          </p:nvPr>
        </p:nvSpPr>
        <p:spPr>
          <a:xfrm>
            <a:off x="680400" y="172243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800"/>
              <a:t>Determine if (1,2), (2,3) and (3,4) are in the same line using Hough transformation</a:t>
            </a:r>
            <a:endParaRPr sz="8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y=mx+c ⇒ c = -mx+y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(x, y) ==(1,2)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(m, c) == ? 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c= -m+2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for m = 0 , c = 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m=1, c=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m=2 c=0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</p:txBody>
      </p:sp>
      <p:cxnSp>
        <p:nvCxnSpPr>
          <p:cNvPr id="899" name="Google Shape;899;g273f8fb86c9_0_585"/>
          <p:cNvCxnSpPr/>
          <p:nvPr/>
        </p:nvCxnSpPr>
        <p:spPr>
          <a:xfrm>
            <a:off x="7790450" y="2596825"/>
            <a:ext cx="80100" cy="25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g273f8fb86c9_0_585"/>
          <p:cNvCxnSpPr/>
          <p:nvPr/>
        </p:nvCxnSpPr>
        <p:spPr>
          <a:xfrm rot="10800000" flipH="1">
            <a:off x="7840575" y="5063425"/>
            <a:ext cx="33789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g273f8fb86c9_0_585"/>
          <p:cNvSpPr txBox="1"/>
          <p:nvPr/>
        </p:nvSpPr>
        <p:spPr>
          <a:xfrm>
            <a:off x="7349300" y="2516600"/>
            <a:ext cx="486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273f8fb86c9_0_585"/>
          <p:cNvSpPr txBox="1"/>
          <p:nvPr/>
        </p:nvSpPr>
        <p:spPr>
          <a:xfrm>
            <a:off x="10798350" y="5394150"/>
            <a:ext cx="141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273f8fb86c9_0_585"/>
          <p:cNvSpPr/>
          <p:nvPr/>
        </p:nvSpPr>
        <p:spPr>
          <a:xfrm>
            <a:off x="7790450" y="4000500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273f8fb86c9_0_585"/>
          <p:cNvSpPr/>
          <p:nvPr/>
        </p:nvSpPr>
        <p:spPr>
          <a:xfrm>
            <a:off x="8684800" y="4972075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g273f8fb86c9_0_585"/>
          <p:cNvCxnSpPr>
            <a:stCxn id="903" idx="1"/>
          </p:cNvCxnSpPr>
          <p:nvPr/>
        </p:nvCxnSpPr>
        <p:spPr>
          <a:xfrm>
            <a:off x="7812461" y="4028706"/>
            <a:ext cx="1261500" cy="142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Google Shape;906;g273f8fb86c9_0_585"/>
          <p:cNvSpPr/>
          <p:nvPr/>
        </p:nvSpPr>
        <p:spPr>
          <a:xfrm>
            <a:off x="7750350" y="3449050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273f8fb86c9_0_585"/>
          <p:cNvSpPr/>
          <p:nvPr/>
        </p:nvSpPr>
        <p:spPr>
          <a:xfrm>
            <a:off x="8368050" y="4998175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8" name="Google Shape;908;g273f8fb86c9_0_585"/>
          <p:cNvCxnSpPr>
            <a:stCxn id="906" idx="0"/>
            <a:endCxn id="907" idx="2"/>
          </p:cNvCxnSpPr>
          <p:nvPr/>
        </p:nvCxnSpPr>
        <p:spPr>
          <a:xfrm>
            <a:off x="7825500" y="3449050"/>
            <a:ext cx="617700" cy="16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g273f8fb86c9_0_585"/>
          <p:cNvCxnSpPr/>
          <p:nvPr/>
        </p:nvCxnSpPr>
        <p:spPr>
          <a:xfrm rot="10800000">
            <a:off x="8181475" y="5083325"/>
            <a:ext cx="0" cy="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g273f8fb86c9_0_585"/>
          <p:cNvCxnSpPr/>
          <p:nvPr/>
        </p:nvCxnSpPr>
        <p:spPr>
          <a:xfrm>
            <a:off x="8061150" y="3007900"/>
            <a:ext cx="150300" cy="22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g273f8fb86c9_0_585"/>
          <p:cNvSpPr txBox="1"/>
          <p:nvPr/>
        </p:nvSpPr>
        <p:spPr>
          <a:xfrm>
            <a:off x="3519050" y="2428675"/>
            <a:ext cx="3000000" cy="28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(2,3) ===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c=-2m+3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 , c = 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m=1.5, c= 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 4 —-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=-3m+4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m=0, c = 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= 4/3 c =0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26088ecf57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918" name="Google Shape;918;g326088ecf57_0_7"/>
          <p:cNvSpPr txBox="1">
            <a:spLocks noGrp="1"/>
          </p:cNvSpPr>
          <p:nvPr>
            <p:ph type="body" idx="1"/>
          </p:nvPr>
        </p:nvSpPr>
        <p:spPr>
          <a:xfrm>
            <a:off x="838200" y="8468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Given Points: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Point 1: (1,2)(1, 2)(1,2)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Point 2: (2,3)(2, 3)(2,3)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Point 3: (3,4)(3, 4)(3,4)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Equation of Line: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The equation of a line is y=mx+cy = mx + cy=mx+c, where mmm is the slope and ccc is the y-intercept.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1: Derive c from each point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(1,2)(1, 2)(1,2): c=2−mc = 2 - mc=2−m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(2,3)(2, 3)(2,3): c=3−2mc = 3 - 2mc=3−2m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(3,4)(3, 4)(3,4): c=4−3mc = 4 - 3mc=4−3m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2: Solve System of Equations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c=2−mc = 2 - mc=2−m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c=3−2mc = 3 - 2mc=3−2m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Set the equations equal: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2−m=3−2m⇒m=12 - m = 3 - 2m \quad \Rightarrow \quad m = 12−m=3−2m⇒m=1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Substitute m=1m = 1m=1 into c=2−mc = 2 - mc=2−m: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c=2−1=1c = 2 - 1 = 1c=2−1=1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3: Line Equation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The line equation is: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y=x+1y = x + 1y=x+1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Step 4: Check Third Point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For point (3,4)(3, 4)(3,4), substituting x=3x = 3x=3 into y=x+1y = x + 1y=x+1: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y=3+1=4y = 3 + 1 = 4y=3+1=4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Thus, point (3,4)(3, 4)(3,4) lies on the same line.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>
                <a:latin typeface="Arial"/>
                <a:ea typeface="Arial"/>
                <a:cs typeface="Arial"/>
                <a:sym typeface="Arial"/>
              </a:rPr>
              <a:t>Conclusion:</a:t>
            </a:r>
            <a:endParaRPr sz="67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>
                <a:latin typeface="Arial"/>
                <a:ea typeface="Arial"/>
                <a:cs typeface="Arial"/>
                <a:sym typeface="Arial"/>
              </a:rPr>
              <a:t>All three points (1,2)(1, 2)(1,2), (2,3)(2, 3)(2,3), and (3,4)(3, 4)(3,4) lie on the same line with equation y=x+1y = x + 1y=x+1.</a:t>
            </a:r>
            <a:endParaRPr sz="67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5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924" name="Google Shape;924;p67"/>
          <p:cNvSpPr txBox="1">
            <a:spLocks noGrp="1"/>
          </p:cNvSpPr>
          <p:nvPr>
            <p:ph type="body" idx="1"/>
          </p:nvPr>
        </p:nvSpPr>
        <p:spPr>
          <a:xfrm>
            <a:off x="282100" y="1186775"/>
            <a:ext cx="116952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666666"/>
                </a:solidFill>
              </a:rPr>
              <a:t>Readings: </a:t>
            </a:r>
            <a:endParaRPr sz="268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2159">
                <a:solidFill>
                  <a:srgbClr val="666666"/>
                </a:solidFill>
              </a:rPr>
              <a:t>Canny’s edge detector- Page 729 - 735 - Digital Image Processing, 4th Ed, Rafael C. Gonzalez &amp; Richard E. Woods</a:t>
            </a: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Hough Transform - Page 737 - 742 - Digital Image Processing, 4th Ed, Rafael C. Gonzalez &amp; Richard E. Woods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Exercise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u="sng">
                <a:solidFill>
                  <a:schemeClr val="hlink"/>
                </a:solidFill>
                <a:hlinkClick r:id="rId3"/>
              </a:rPr>
              <a:t>https://github.com/mithunkumarsr/LearnComputerVisionWithMithun/blob/main/CV_5_Edge_and_Line_detection.ipynb</a:t>
            </a:r>
            <a:r>
              <a:rPr lang="en-US" sz="2188">
                <a:solidFill>
                  <a:srgbClr val="666666"/>
                </a:solidFill>
              </a:rPr>
              <a:t> </a:t>
            </a:r>
            <a:endParaRPr sz="2188">
              <a:solidFill>
                <a:srgbClr val="666666"/>
              </a:solidFill>
            </a:endParaRPr>
          </a:p>
          <a:p>
            <a:pPr marL="50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None/>
            </a:pPr>
            <a:endParaRPr sz="268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4320ba2c05_0_0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lang="en-US" sz="3600"/>
            </a:br>
            <a:r>
              <a:rPr lang="en-US" sz="3600"/>
              <a:t>Thank you</a:t>
            </a:r>
            <a:endParaRPr sz="3600"/>
          </a:p>
        </p:txBody>
      </p:sp>
      <p:sp>
        <p:nvSpPr>
          <p:cNvPr id="930" name="Google Shape;930;g24320ba2c05_0_0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695AA4C0-7D91-9775-7EF1-6021C87D8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1C196972-D52F-6E99-5566-BC60ADA8F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56BE1453-A24E-DDB3-F99A-4E50616D9435}"/>
              </a:ext>
            </a:extLst>
          </p:cNvPr>
          <p:cNvSpPr txBox="1"/>
          <p:nvPr/>
        </p:nvSpPr>
        <p:spPr>
          <a:xfrm>
            <a:off x="412898" y="1044163"/>
            <a:ext cx="10766100" cy="620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edge position should be as close as possible to the real edge in the image.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an edge is at column 5, we shouldn’t mark it at column 3 or 7.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Poor localization results in inaccurate object boundaries.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one real edge, the filter should give only one response, not multiple.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helps simplify object boundaries and shape extraction.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responses lead to thick or fragmented edges, making further processing harder.</a:t>
            </a: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0259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2d0dac6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11" name="Google Shape;211;g2aa2d0dac69_0_0"/>
          <p:cNvSpPr txBox="1"/>
          <p:nvPr/>
        </p:nvSpPr>
        <p:spPr>
          <a:xfrm>
            <a:off x="1629175" y="4923263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Task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: Convert a 2D image into a set of curves (made of edges)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" name="Google Shape;212;g2aa2d0dac6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75" y="1653851"/>
            <a:ext cx="5213985" cy="322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/>
          <p:cNvSpPr txBox="1"/>
          <p:nvPr/>
        </p:nvSpPr>
        <p:spPr>
          <a:xfrm>
            <a:off x="6535062" y="1392926"/>
            <a:ext cx="481873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Normal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the orientation of a surface in 3D space.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Imagine folding a paper. Both parts are the same color, but the angle between them creates a visible edge due to different reflections of light.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Light reflects differently → intensity changes.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The corner edge of a cube or a bend in a road.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Even if the surface has the same color, light hits differently on each face due to angle → gradient in brightness.</a:t>
            </a:r>
          </a:p>
        </p:txBody>
      </p:sp>
      <p:pic>
        <p:nvPicPr>
          <p:cNvPr id="220" name="Google Shape;220;g26511d52606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3942</Words>
  <Application>Microsoft Office PowerPoint</Application>
  <PresentationFormat>Widescreen</PresentationFormat>
  <Paragraphs>552</Paragraphs>
  <Slides>67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Proxima Nova</vt:lpstr>
      <vt:lpstr>Office Theme</vt:lpstr>
      <vt:lpstr>Aakash Goel https://www.linkedin.com/in/goelaakash123/</vt:lpstr>
      <vt:lpstr> Topics</vt:lpstr>
      <vt:lpstr>Edge Detection</vt:lpstr>
      <vt:lpstr>Edge Detection</vt:lpstr>
      <vt:lpstr>Edge Detection</vt:lpstr>
      <vt:lpstr>Objectives of Edge Detection</vt:lpstr>
      <vt:lpstr>Objectives of Edge Detection</vt:lpstr>
      <vt:lpstr>Edge Detection</vt:lpstr>
      <vt:lpstr>Edge Detection – Variety of factors</vt:lpstr>
      <vt:lpstr>Edge Detection – Variety of factors</vt:lpstr>
      <vt:lpstr>Edge Detection – Variety of factors</vt:lpstr>
      <vt:lpstr>Edge Detection – Variety of factors</vt:lpstr>
      <vt:lpstr>Recall: Edge Detector (Edge Operator Output)</vt:lpstr>
      <vt:lpstr>Recall: Edge Detector (Performance Requirements)</vt:lpstr>
      <vt:lpstr>Canny – Edge Detection</vt:lpstr>
      <vt:lpstr>Steps :: Canny – Edge Detection</vt:lpstr>
      <vt:lpstr>Steps in Canny's Edge Detection</vt:lpstr>
      <vt:lpstr>Canny Edge Detection - Breakdown</vt:lpstr>
      <vt:lpstr>Recall:  Gaussian Filters</vt:lpstr>
      <vt:lpstr>Math – Gaussian Kernel</vt:lpstr>
      <vt:lpstr>Math – Gaussian Kernel</vt:lpstr>
      <vt:lpstr>Math – Gaussian Kernel</vt:lpstr>
      <vt:lpstr>Math – Gaussian Kernel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(Aside) Step -2: Efficient Computation of Image Gradients</vt:lpstr>
      <vt:lpstr>Ex: Step -1 and Step-2</vt:lpstr>
      <vt:lpstr>Ex: Step -1 and Step-2</vt:lpstr>
      <vt:lpstr>Ex: Step -1 and Step-2</vt:lpstr>
      <vt:lpstr>Ex: Step -1 and Step-2</vt:lpstr>
      <vt:lpstr>Step -3: Non-Maxima Suppression </vt:lpstr>
      <vt:lpstr>Step -3: Non-Maxima Suppression - Computation</vt:lpstr>
      <vt:lpstr>Step -3: Non-Maxima Suppression - Computation</vt:lpstr>
      <vt:lpstr>Step -3: Non-Maxima Suppression - Computation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Summary of Canny Edge Detector</vt:lpstr>
      <vt:lpstr>Summary of Canny Edge Detector</vt:lpstr>
      <vt:lpstr>Summary of Canny Edge Detector</vt:lpstr>
      <vt:lpstr>Line Fitting</vt:lpstr>
      <vt:lpstr>Difficulty in Line Fitting</vt:lpstr>
      <vt:lpstr>Role of Voting in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Polar Representation of Lines</vt:lpstr>
      <vt:lpstr>Alternate formulation using Polar Representation of Lines</vt:lpstr>
      <vt:lpstr>Alternate formulation using Polar Representation of Lines</vt:lpstr>
      <vt:lpstr>Examples - Hough Transform</vt:lpstr>
      <vt:lpstr>Numericals</vt:lpstr>
      <vt:lpstr>PowerPoint Presentation</vt:lpstr>
      <vt:lpstr>PowerPoint Presentation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Vimal S P</dc:creator>
  <cp:lastModifiedBy>Aakash Goel (MSTIC DS&amp;AI)</cp:lastModifiedBy>
  <cp:revision>23</cp:revision>
  <dcterms:created xsi:type="dcterms:W3CDTF">2023-01-18T09:26:06Z</dcterms:created>
  <dcterms:modified xsi:type="dcterms:W3CDTF">2025-06-14T19:56:07Z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